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564" r:id="rId2"/>
    <p:sldId id="588" r:id="rId3"/>
    <p:sldId id="589" r:id="rId4"/>
    <p:sldId id="636" r:id="rId5"/>
    <p:sldId id="642" r:id="rId6"/>
    <p:sldId id="590" r:id="rId7"/>
    <p:sldId id="591" r:id="rId8"/>
    <p:sldId id="592" r:id="rId9"/>
    <p:sldId id="593" r:id="rId10"/>
    <p:sldId id="594" r:id="rId11"/>
    <p:sldId id="595" r:id="rId12"/>
    <p:sldId id="643" r:id="rId13"/>
    <p:sldId id="596" r:id="rId14"/>
    <p:sldId id="597" r:id="rId15"/>
    <p:sldId id="598" r:id="rId16"/>
    <p:sldId id="599" r:id="rId17"/>
    <p:sldId id="638" r:id="rId18"/>
    <p:sldId id="600" r:id="rId19"/>
    <p:sldId id="601" r:id="rId20"/>
    <p:sldId id="602" r:id="rId21"/>
    <p:sldId id="647" r:id="rId22"/>
    <p:sldId id="648" r:id="rId23"/>
    <p:sldId id="650" r:id="rId24"/>
    <p:sldId id="649" r:id="rId25"/>
    <p:sldId id="603" r:id="rId26"/>
    <p:sldId id="604" r:id="rId27"/>
    <p:sldId id="605" r:id="rId28"/>
    <p:sldId id="644" r:id="rId29"/>
    <p:sldId id="652" r:id="rId30"/>
    <p:sldId id="606" r:id="rId31"/>
    <p:sldId id="607" r:id="rId32"/>
    <p:sldId id="608" r:id="rId33"/>
    <p:sldId id="651" r:id="rId34"/>
    <p:sldId id="609" r:id="rId35"/>
    <p:sldId id="632" r:id="rId36"/>
    <p:sldId id="613" r:id="rId37"/>
    <p:sldId id="610" r:id="rId38"/>
    <p:sldId id="612" r:id="rId39"/>
    <p:sldId id="611" r:id="rId40"/>
    <p:sldId id="633" r:id="rId41"/>
    <p:sldId id="639" r:id="rId42"/>
    <p:sldId id="640" r:id="rId43"/>
    <p:sldId id="528" r:id="rId44"/>
    <p:sldId id="529" r:id="rId45"/>
    <p:sldId id="530" r:id="rId46"/>
    <p:sldId id="571" r:id="rId47"/>
    <p:sldId id="576" r:id="rId48"/>
    <p:sldId id="575" r:id="rId49"/>
    <p:sldId id="531" r:id="rId50"/>
    <p:sldId id="581" r:id="rId51"/>
    <p:sldId id="532" r:id="rId52"/>
    <p:sldId id="637" r:id="rId53"/>
    <p:sldId id="533" r:id="rId54"/>
    <p:sldId id="635" r:id="rId55"/>
    <p:sldId id="646" r:id="rId56"/>
    <p:sldId id="525" r:id="rId5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847"/>
    <a:srgbClr val="A50021"/>
    <a:srgbClr val="915709"/>
    <a:srgbClr val="008080"/>
    <a:srgbClr val="800000"/>
    <a:srgbClr val="6D4107"/>
    <a:srgbClr val="339966"/>
    <a:srgbClr val="006699"/>
    <a:srgbClr val="FF99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384" autoAdjust="0"/>
    <p:restoredTop sz="96234" autoAdjust="0"/>
  </p:normalViewPr>
  <p:slideViewPr>
    <p:cSldViewPr>
      <p:cViewPr>
        <p:scale>
          <a:sx n="81" d="100"/>
          <a:sy n="81" d="100"/>
        </p:scale>
        <p:origin x="-80" y="-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3" d="100"/>
        <a:sy n="193" d="100"/>
      </p:scale>
      <p:origin x="0" y="181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357" cy="48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2" tIns="46881" rIns="93762" bIns="4688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2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210" y="0"/>
            <a:ext cx="3170357" cy="48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2" tIns="46881" rIns="93762" bIns="4688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2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19030"/>
            <a:ext cx="3170357" cy="48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2" tIns="46881" rIns="93762" bIns="4688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2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210" y="9119030"/>
            <a:ext cx="3170357" cy="48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2" tIns="46881" rIns="93762" bIns="4688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D541264F-9236-4326-986D-447A2C979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97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357" cy="48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2" tIns="48310" rIns="96622" bIns="48310" numCol="1" anchor="t" anchorCtr="0" compatLnSpc="1">
            <a:prstTxWarp prst="textNoShape">
              <a:avLst/>
            </a:prstTxWarp>
          </a:bodyPr>
          <a:lstStyle>
            <a:lvl1pPr algn="l" defTabSz="967066"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846" y="0"/>
            <a:ext cx="3170355" cy="48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2" tIns="48310" rIns="96622" bIns="48310" numCol="1" anchor="t" anchorCtr="0" compatLnSpc="1">
            <a:prstTxWarp prst="textNoShape">
              <a:avLst/>
            </a:prstTxWarp>
          </a:bodyPr>
          <a:lstStyle>
            <a:lvl1pPr algn="r" defTabSz="967066"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124" y="4560329"/>
            <a:ext cx="5362954" cy="432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2" tIns="48310" rIns="96622" bIns="483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654"/>
            <a:ext cx="3170357" cy="48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2" tIns="48310" rIns="96622" bIns="48310" numCol="1" anchor="b" anchorCtr="0" compatLnSpc="1">
            <a:prstTxWarp prst="textNoShape">
              <a:avLst/>
            </a:prstTxWarp>
          </a:bodyPr>
          <a:lstStyle>
            <a:lvl1pPr algn="l" defTabSz="967066"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846" y="9120654"/>
            <a:ext cx="3170355" cy="48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2" tIns="48310" rIns="96622" bIns="48310" numCol="1" anchor="b" anchorCtr="0" compatLnSpc="1">
            <a:prstTxWarp prst="textNoShape">
              <a:avLst/>
            </a:prstTxWarp>
          </a:bodyPr>
          <a:lstStyle>
            <a:lvl1pPr algn="r" defTabSz="967066"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AF54690E-8D66-49FD-8161-B25DC6A39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49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ECBD1-8F19-4FBC-83E6-65E3233B93F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0B948D-52A0-424D-98D5-D5D0ED695AD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1)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Write down how your life will be different when you get your desire (more time, increased energy, more options, freedom, etc.)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2)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Add in the emotions, 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ie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. how you will FEEL differently (happy, accomplished, peace of mind, joy in life, security, confidence, etc.)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3)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Define their UTS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4)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Give believability a rating 1 to 10, with 10 that you own it and believe it now.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5)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Identify what’s in the way of owning the statement now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Set aside UTS and work on obstacle in the way; fear, don’t deserve it, can’t figure out how to make it happen, etc.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00BC09-CF54-45AA-9BC0-EF528CB64E86}" type="slidenum">
              <a:rPr lang="en-US"/>
              <a:pPr/>
              <a:t>16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566" indent="-228566" eaLnBrk="1" hangingPunct="1"/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Write down how your life will be different when you get your desire (more time, increased energy, more options, freedom, etc.)</a:t>
            </a:r>
          </a:p>
          <a:p>
            <a:pPr marL="228566" indent="-228566" eaLnBrk="1" hangingPunct="1"/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2)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Add in the emotions, </a:t>
            </a:r>
            <a:r>
              <a:rPr lang="en-US" b="1" dirty="0" err="1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ie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. how you will FEEL differently (happy, accomplished, peace of mind, joy in life, security, confidence, etc.)</a:t>
            </a:r>
          </a:p>
          <a:p>
            <a:pPr marL="228566" indent="-228566" eaLnBrk="1" hangingPunct="1"/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3)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Define their UTS</a:t>
            </a:r>
          </a:p>
          <a:p>
            <a:pPr marL="228566" indent="-228566" eaLnBrk="1" hangingPunct="1"/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4)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Give believability a rating 1 to 10, with 10 that you own it and believe it now.</a:t>
            </a:r>
          </a:p>
          <a:p>
            <a:pPr marL="228566" indent="-228566" eaLnBrk="1" hangingPunct="1"/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5)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Identify what’s in the way of owning the statement now</a:t>
            </a:r>
          </a:p>
          <a:p>
            <a:pPr marL="228566" indent="-228566" eaLnBrk="1" hangingPunct="1"/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Set aside UTS and work on obstacle in the way; fear, don’t deserve it, can’t figure out how to make it happen, etc.</a:t>
            </a:r>
          </a:p>
          <a:p>
            <a:pPr marL="228566" indent="-228566" eaLnBrk="1" hangingPunct="1"/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1)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Set aside UTS and work on obstacle in the way; fear, don’t deserve it, can’t figure out how to make it happen, etc.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F21B19-9907-41CA-8E1D-C87B825DD318}" type="slidenum">
              <a:rPr lang="en-US"/>
              <a:pPr/>
              <a:t>18</a:t>
            </a:fld>
            <a:endParaRPr lang="en-US"/>
          </a:p>
        </p:txBody>
      </p:sp>
      <p:sp>
        <p:nvSpPr>
          <p:cNvPr id="172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172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26F08D-6293-4729-AC19-78989524BE7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1)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Write down how your life will be different when you get your desire (more time, increased energy, more options, freedom, etc.)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2)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Add in the emotions, 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ie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. how you will FEEL differently (happy, accomplished, peace of mind, joy in life, security, confidence, etc.)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3)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Define their UTS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4)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Give believability a rating 1 to 10, with 10 that you own it and believe it now.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5)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Identify what’s in the way of owning the statement now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Set aside UTS and work on obstacle in the way; fear, don’t deserve it, can’t figure out how to make it happen, etc.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0B4C53-BA88-48F5-AF3E-FDE0AFEE4838}" type="slidenum">
              <a:rPr lang="en-US"/>
              <a:pPr/>
              <a:t>20</a:t>
            </a:fld>
            <a:endParaRPr lang="en-US"/>
          </a:p>
        </p:txBody>
      </p:sp>
      <p:sp>
        <p:nvSpPr>
          <p:cNvPr id="174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174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4440" indent="-234440"/>
            <a:r>
              <a:rPr lang="en-US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1)</a:t>
            </a:r>
            <a:r>
              <a:rPr lang="en-US" b="1" dirty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Write down how your life will be different when you get your desire (more time, increased energy, more options, freedom, etc.)</a:t>
            </a:r>
          </a:p>
          <a:p>
            <a:pPr marL="234440" indent="-234440"/>
            <a:r>
              <a:rPr lang="en-US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2)</a:t>
            </a:r>
            <a:r>
              <a:rPr lang="en-US" b="1" dirty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Add in the emotions, </a:t>
            </a:r>
            <a:r>
              <a:rPr lang="en-US" b="1" dirty="0" err="1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ie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. how you will FEEL differently (happy, accomplished, peace of mind, joy in life, security, confidence, etc.)</a:t>
            </a:r>
          </a:p>
          <a:p>
            <a:pPr marL="234440" indent="-234440"/>
            <a:r>
              <a:rPr lang="en-US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3)</a:t>
            </a:r>
            <a:r>
              <a:rPr lang="en-US" b="1" dirty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Define their UTS</a:t>
            </a:r>
          </a:p>
          <a:p>
            <a:pPr marL="234440" indent="-234440"/>
            <a:r>
              <a:rPr lang="en-US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4)</a:t>
            </a:r>
            <a:r>
              <a:rPr lang="en-US" b="1" dirty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Give believability a rating 1 to 10, with 10 that you own it and believe it now.</a:t>
            </a:r>
          </a:p>
          <a:p>
            <a:pPr marL="234440" indent="-234440"/>
            <a:r>
              <a:rPr lang="en-US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5)</a:t>
            </a:r>
            <a:r>
              <a:rPr lang="en-US" b="1" dirty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Identify what’s in the way of owning the statement now</a:t>
            </a:r>
          </a:p>
          <a:p>
            <a:pPr marL="234440" indent="-234440"/>
            <a:r>
              <a:rPr lang="en-US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Set aside UTS and work on obstacle in the way; fear, don’t deserve it, can’t figure out how to make it happen, etc.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429B5-0B1D-4B58-BBCF-B9370B604BA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1)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Write down how your life will be different when you get your desire (more time, increased energy, more options, freedom, etc.)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2)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Add in the emotions, 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ie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. how you will FEEL differently (happy, accomplished, peace of mind, joy in life, security, confidence, etc.)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3)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Define their UTS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4)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Give believability a rating 1 to 10, with 10 that you own it and believe it now.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5)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Identify what’s in the way of owning the statement now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Set aside UTS and work on obstacle in the way; fear, don’t deserve it, can’t figure out how to make it happen, etc.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0120AA-1798-4573-82B2-5E100044F1F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1)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Write down how your life will be different when you get your desire (more time, increased energy, more options, freedom, etc.)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2)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Add in the emotions, 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ie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. how you will FEEL differently (happy, accomplished, peace of mind, joy in life, security, confidence, etc.)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3)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Define their UTS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4)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Give believability a rating 1 to 10, with 10 that you own it and believe it now.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5)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Identify what’s in the way of owning the statement now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Set aside UTS and work on obstacle in the way; fear, don’t deserve it, can’t figure out how to make it happen, etc.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C9761F-C30E-4A99-8D95-7FF2BA45951E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1)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Write down how your life will be different when you get your desire (more time, increased energy, more options, freedom, etc.)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2)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Add in the emotions, 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ie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. how you will FEEL differently (happy, accomplished, peace of mind, joy in life, security, confidence, etc.)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3)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Define their UTS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4)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Give believability a rating 1 to 10, with 10 that you own it and believe it now.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5)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Identify what’s in the way of owning the statement now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Set aside UTS and work on obstacle in the way; fear, don’t deserve it, can’t figure out how to make it happen, etc.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97EB0D-DA48-4994-AC92-D51E6B005010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Dyads to Practice Bundling Baggage</a:t>
            </a: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1 Find a partner and introduce yourself</a:t>
            </a: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2 Put your chairs together facing each other</a:t>
            </a: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3 Decide who is partner  A (the coach), / (partner B is the “client”)</a:t>
            </a:r>
          </a:p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B0B184-46E3-4BC1-A0C3-DFCBBEDBA644}" type="slidenum">
              <a:rPr lang="en-US"/>
              <a:pPr/>
              <a:t>30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566" indent="-228566" eaLnBrk="1" hangingPunct="1"/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1)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Write down how your life will be different when you get your desire (more time, increased energy, more options, freedom, etc.)</a:t>
            </a:r>
          </a:p>
          <a:p>
            <a:pPr marL="228566" indent="-228566" eaLnBrk="1" hangingPunct="1"/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2)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Add in the emotions, </a:t>
            </a:r>
            <a:r>
              <a:rPr lang="en-US" b="1" dirty="0" err="1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ie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. how you will FEEL differently (happy, accomplished, peace of mind, joy in life, security, confidence, etc.)</a:t>
            </a:r>
          </a:p>
          <a:p>
            <a:pPr marL="228566" indent="-228566" eaLnBrk="1" hangingPunct="1"/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3)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Define their UTS</a:t>
            </a:r>
          </a:p>
          <a:p>
            <a:pPr marL="228566" indent="-228566" eaLnBrk="1" hangingPunct="1"/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4)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Give believability a rating 1 to 10, with 10 that you own it and believe it now.</a:t>
            </a:r>
          </a:p>
          <a:p>
            <a:pPr marL="228566" indent="-228566" eaLnBrk="1" hangingPunct="1"/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5)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Identify what’s in the way of owning the statement now</a:t>
            </a:r>
          </a:p>
          <a:p>
            <a:pPr marL="228566" indent="-228566" eaLnBrk="1" hangingPunct="1"/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Set aside UTS and work on obstacle in the way; fear, don’t deserve it, can’t figure out how to make it happen, etc.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101AED-C574-4BEF-AAB2-F8302BC9BDB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Pick one thing in each of these areas in your life that you would like to attract or improve </a:t>
            </a:r>
          </a:p>
          <a:p>
            <a:pPr eaLnBrk="1" hangingPunct="1"/>
            <a:r>
              <a:rPr lang="en-US" b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 </a:t>
            </a:r>
          </a:p>
          <a:p>
            <a:pPr eaLnBrk="1" hangingPunct="1">
              <a:buFontTx/>
              <a:buChar char="•"/>
            </a:pPr>
            <a:r>
              <a:rPr lang="en-US" b="1" smtClean="0">
                <a:solidFill>
                  <a:srgbClr val="FFFFFF"/>
                </a:solidFill>
                <a:cs typeface="Times New Roman" pitchFamily="18" charset="0"/>
              </a:rPr>
              <a:t>    </a:t>
            </a:r>
            <a:r>
              <a:rPr lang="en-US" b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Home (or apartment)</a:t>
            </a:r>
          </a:p>
          <a:p>
            <a:pPr eaLnBrk="1" hangingPunct="1">
              <a:buFontTx/>
              <a:buChar char="•"/>
            </a:pPr>
            <a:r>
              <a:rPr lang="en-US" b="1" smtClean="0">
                <a:solidFill>
                  <a:srgbClr val="FFFFFF"/>
                </a:solidFill>
                <a:cs typeface="Times New Roman" pitchFamily="18" charset="0"/>
              </a:rPr>
              <a:t>    </a:t>
            </a:r>
            <a:r>
              <a:rPr lang="en-US" b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Career or Money </a:t>
            </a:r>
          </a:p>
          <a:p>
            <a:pPr eaLnBrk="1" hangingPunct="1">
              <a:buFontTx/>
              <a:buChar char="•"/>
            </a:pPr>
            <a:r>
              <a:rPr lang="en-US" b="1" smtClean="0">
                <a:solidFill>
                  <a:srgbClr val="FFFFFF"/>
                </a:solidFill>
                <a:cs typeface="Times New Roman" pitchFamily="18" charset="0"/>
              </a:rPr>
              <a:t>    </a:t>
            </a:r>
            <a:r>
              <a:rPr lang="en-US" b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Relationships  </a:t>
            </a:r>
          </a:p>
          <a:p>
            <a:pPr eaLnBrk="1" hangingPunct="1">
              <a:buFontTx/>
              <a:buChar char="•"/>
            </a:pPr>
            <a:r>
              <a:rPr lang="en-US" b="1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Body or Health: </a:t>
            </a:r>
          </a:p>
          <a:p>
            <a:pPr eaLnBrk="1" hangingPunct="1">
              <a:buFontTx/>
              <a:buChar char="•"/>
            </a:pPr>
            <a:endParaRPr lang="en-US" b="1" smtClean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b="1" u="sng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Pick one of those improvements you want to work on today</a:t>
            </a:r>
            <a:r>
              <a:rPr lang="en-US" b="1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Char char="•"/>
            </a:pPr>
            <a:endParaRPr lang="en-US" b="1" smtClean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C9761F-C30E-4A99-8D95-7FF2BA45951E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1)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Write down how your life will be different when you get your desire (more time, increased energy, more options, freedom, etc.)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2)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Add in the emotions, 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ie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. how you will FEEL differently (happy, accomplished, peace of mind, joy in life, security, confidence, etc.)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3)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Define their UTS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4)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Give believability a rating 1 to 10, with 10 that you own it and believe it now.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5)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Identify what’s in the way of owning the statement now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Set aside UTS and work on obstacle in the way; fear, don’t deserve it, can’t figure out how to make it happen, etc.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C1A747-38FB-4DCF-B278-AD077B5284BE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  <a:p>
            <a:pPr eaLnBrk="1" hangingPunct="1"/>
            <a:endParaRPr lang="en-US" b="1" smtClean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  <a:p>
            <a:pPr eaLnBrk="1" hangingPunct="1"/>
            <a:r>
              <a:rPr lang="en-US" b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1)</a:t>
            </a:r>
            <a:r>
              <a:rPr lang="en-US" b="1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Give the obstacle an intensity from 1 – 10 (with 10 being intense, 0 it’s gone)</a:t>
            </a: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9:45-10:15</a:t>
            </a: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NOW do demo with someone on UTS</a:t>
            </a: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 10:15- -10 minute break – return to start dyad work</a:t>
            </a:r>
          </a:p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Dyads to work on impediment/what’s in the way of believing UTS 100%</a:t>
            </a: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10:30-11:00</a:t>
            </a:r>
          </a:p>
          <a:p>
            <a:pPr eaLnBrk="1" hangingPunct="1"/>
            <a:r>
              <a:rPr lang="en-US" b="1" u="sng" smtClean="0">
                <a:solidFill>
                  <a:srgbClr val="000000"/>
                </a:solidFill>
                <a:latin typeface="Arial" charset="0"/>
                <a:cs typeface="Arial" charset="0"/>
              </a:rPr>
              <a:t>Partner A is coach</a:t>
            </a: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30 minutes each partner – Assistants help them out</a:t>
            </a: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11:05-11:35 – Partner B is coach</a:t>
            </a:r>
          </a:p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11:30 Break</a:t>
            </a: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11:40-12:25 Sharing and Q &amp; A</a:t>
            </a: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12:30-1:45 Lunch</a:t>
            </a:r>
          </a:p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0B4C53-BA88-48F5-AF3E-FDE0AFEE4838}" type="slidenum">
              <a:rPr lang="en-US"/>
              <a:pPr/>
              <a:t>39</a:t>
            </a:fld>
            <a:endParaRPr lang="en-US"/>
          </a:p>
        </p:txBody>
      </p:sp>
      <p:sp>
        <p:nvSpPr>
          <p:cNvPr id="174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174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4440" indent="-234440"/>
            <a:r>
              <a:rPr lang="en-US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1)</a:t>
            </a:r>
            <a:r>
              <a:rPr lang="en-US" b="1" dirty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Write down how your life will be different when you get your desire (more time, increased energy, more options, freedom, etc.)</a:t>
            </a:r>
          </a:p>
          <a:p>
            <a:pPr marL="234440" indent="-234440"/>
            <a:r>
              <a:rPr lang="en-US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2)</a:t>
            </a:r>
            <a:r>
              <a:rPr lang="en-US" b="1" dirty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Add in the emotions, </a:t>
            </a:r>
            <a:r>
              <a:rPr lang="en-US" b="1" dirty="0" err="1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ie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. how you will FEEL differently (happy, accomplished, peace of mind, joy in life, security, confidence, etc.)</a:t>
            </a:r>
          </a:p>
          <a:p>
            <a:pPr marL="234440" indent="-234440"/>
            <a:r>
              <a:rPr lang="en-US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3)</a:t>
            </a:r>
            <a:r>
              <a:rPr lang="en-US" b="1" dirty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Define their UTS</a:t>
            </a:r>
          </a:p>
          <a:p>
            <a:pPr marL="234440" indent="-234440"/>
            <a:r>
              <a:rPr lang="en-US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4)</a:t>
            </a:r>
            <a:r>
              <a:rPr lang="en-US" b="1" dirty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Give believability a rating 1 to 10, with 10 that you own it and believe it now.</a:t>
            </a:r>
          </a:p>
          <a:p>
            <a:pPr marL="234440" indent="-234440"/>
            <a:r>
              <a:rPr lang="en-US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5)</a:t>
            </a:r>
            <a:r>
              <a:rPr lang="en-US" b="1" dirty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Identify what’s in the way of owning the statement now</a:t>
            </a:r>
          </a:p>
          <a:p>
            <a:pPr marL="234440" indent="-234440"/>
            <a:r>
              <a:rPr lang="en-US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Set aside UTS and work on obstacle in the way; fear, don’t deserve it, can’t figure out how to make it happen, etc.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0E856-E04F-4F37-883E-756CAB0D26AF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CE4642-0B80-4748-AD8F-0ABB5BA99995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3C9D9-21C6-4C11-B3C8-8E36C21B00D3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E8980-9840-449E-B9B6-F2CB9F837254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9D95C9-095B-4357-A823-682E588E46D9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9D95C9-095B-4357-A823-682E588E46D9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B567C4-F8E6-4B1B-87AA-5D54F1FE8651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900757-F21C-40F3-B5BE-19A0A07C603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1)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Write down how your life will be different when you get your desire (more time, increased energy, more options, freedom, etc.)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2)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Add in the emotions, 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ie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. how you will FEEL differently (happy, accomplished, peace of mind, joy in life, security, confidence, etc.)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3)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Define their UTS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4)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Give believability a rating 1 to 10, with 10 that you own it and believe it now.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5)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Identify what’s in the way of owning the statement now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Set aside UTS and work on obstacle in the way; fear, don’t deserve it, can’t figure out how to make it happen, etc.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5AF7CB-1946-4744-AD7A-CE2CE6522BA1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5AF7CB-1946-4744-AD7A-CE2CE6522BA1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B567C4-F8E6-4B1B-87AA-5D54F1FE8651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1A1A41-8558-4EB0-9B73-FC5B5F101774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2187" cy="3600450"/>
          </a:xfrm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9" y="4559302"/>
            <a:ext cx="5368925" cy="432276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BD9F06-97CE-41CE-8F8F-49E1C2ED964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1)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Write down how your life will be different when you get your desire (more time, increased energy, more options, freedom, etc.)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2)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Add in the emotions, 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ie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. how you will FEEL differently (happy, accomplished, peace of mind, joy in life, security, confidence, etc.)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3)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Define their UTS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4)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Give believability a rating 1 to 10, with 10 that you own it and believe it now.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5)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Identify what’s in the way of owning the statement now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Set aside UTS and work on obstacle in the way; fear, don’t deserve it, can’t figure out how to make it happen, etc.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FF91F0-48A9-4026-AD1F-2E975546402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1)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Write down how your life will be different when you get your desire (more time, increased energy, more options, freedom, etc.)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2)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Add in the emotions, 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ie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. how you will FEEL differently (happy, accomplished, peace of mind, joy in life, security, confidence, etc.)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3)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Define their UTS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4)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Give believability a rating 1 to 10, with 10 that you own it and believe it now.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5)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Identify what’s in the way of owning the statement now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Set aside UTS and work on obstacle in the way; fear, don’t deserve it, can’t figure out how to make it happen, etc.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5139F8-16E6-4FB2-A5CF-E63D5A1FB32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1)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Write down how your life will be different when you get your desire (more time, increased energy, more options, freedom, etc.)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2)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Add in the emotions, 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ie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. how you will FEEL differently (happy, accomplished, peace of mind, joy in life, security, confidence, etc.)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3)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Define their UTS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4)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Give believability a rating 1 to 10, with 10 that you own it and believe it now.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5)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Identify what’s in the way of owning the statement now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Set aside UTS and work on obstacle in the way; fear, don’t deserve it, can’t figure out how to make it happen, etc.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0B948D-52A0-424D-98D5-D5D0ED695AD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1)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Write down how your life will be different when you get your desire (more time, increased energy, more options, freedom, etc.)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2)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Add in the emotions, 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ie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. how you will FEEL differently (happy, accomplished, peace of mind, joy in life, security, confidence, etc.)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3)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Define their UTS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4)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Give believability a rating 1 to 10, with 10 that you own it and believe it now.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5)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Identify what’s in the way of owning the statement now</a:t>
            </a:r>
          </a:p>
          <a:p>
            <a:pPr marL="233328" indent="-233328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Set aside UTS and work on obstacle in the way; fear, don’t deserve it, can’t figure out how to make it happen, etc.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14A08C-2AE8-417C-82EE-21FE274472C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0B948D-52A0-424D-98D5-D5D0ED695AD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3293" indent="-233293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1)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Write down how your life will be different when you get your desire (more time, increased energy, more options, freedom, etc.)</a:t>
            </a:r>
          </a:p>
          <a:p>
            <a:pPr marL="233293" indent="-233293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2)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Add in the emotions, 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ie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. how you will FEEL differently (happy, accomplished, peace of mind, joy in life, security, confidence, etc.)</a:t>
            </a:r>
          </a:p>
          <a:p>
            <a:pPr marL="233293" indent="-233293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3)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Define their UTS</a:t>
            </a:r>
          </a:p>
          <a:p>
            <a:pPr marL="233293" indent="-233293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4)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Give believability a rating 1 to 10, with 10 that you own it and believe it now.</a:t>
            </a:r>
          </a:p>
          <a:p>
            <a:pPr marL="233293" indent="-233293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5)</a:t>
            </a:r>
            <a:r>
              <a:rPr lang="en-US" b="1" dirty="0" smtClean="0">
                <a:solidFill>
                  <a:srgbClr val="FFFFFF"/>
                </a:solidFill>
                <a:cs typeface="Times New Roman" pitchFamily="18" charset="0"/>
              </a:rPr>
              <a:t>    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Identify what’s in the way of owning the statement now</a:t>
            </a:r>
          </a:p>
          <a:p>
            <a:pPr marL="233293" indent="-233293" eaLnBrk="1" hangingPunct="1"/>
            <a:r>
              <a:rPr lang="en-US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Set aside UTS and work on obstacle in the way; fear, don’t deserve it, can’t figure out how to make it happen, etc.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C8D9F-18E1-4E87-9201-C2D6746CC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FDABE-9746-42D5-BFC8-049C1E554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F105B-AFAE-4027-A460-77254EE3B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78182-7986-4F15-8D62-D6DC14138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2D7E7-749E-49FD-B533-0F548EF09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E028C-8086-422B-BE12-8C15FE44C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677AC-185F-4A8B-B94B-5C9C30CDA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6F350-EFC7-41F9-AF8A-4744330B5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6AF26-2A69-4E1A-B956-01C45AC0E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BB249-B818-4385-9F64-90BB55B51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F4346-C228-4C5D-9018-FE28424DE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720C1-4B5F-45A2-A549-BF4ADD43C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27A74-3BFC-4F58-BF40-4A005FAF8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E9262-7A10-4144-8A14-2F7F14487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D9866-B6A7-49F9-A4E4-ADA19A3AA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rgbClr val="008080"/>
            </a:gs>
            <a:gs pos="95000">
              <a:srgbClr val="FFFFCC"/>
            </a:gs>
            <a:gs pos="100000">
              <a:srgbClr val="91570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fld id="{B27614CD-5A1A-4177-98EE-0E11143C7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Relationship Id="rId3" Type="http://schemas.openxmlformats.org/officeDocument/2006/relationships/image" Target="../media/image32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8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4.jpeg"/><Relationship Id="rId5" Type="http://schemas.openxmlformats.org/officeDocument/2006/relationships/image" Target="../media/image30.jpeg"/><Relationship Id="rId6" Type="http://schemas.openxmlformats.org/officeDocument/2006/relationships/image" Target="../media/image2.jpeg"/><Relationship Id="rId7" Type="http://schemas.openxmlformats.org/officeDocument/2006/relationships/image" Target="../media/image22.jpeg"/><Relationship Id="rId8" Type="http://schemas.openxmlformats.org/officeDocument/2006/relationships/image" Target="../media/image17.jpeg"/><Relationship Id="rId9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spi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362200"/>
            <a:ext cx="4035971" cy="2918613"/>
          </a:xfrm>
          <a:prstGeom prst="rect">
            <a:avLst/>
          </a:prstGeom>
          <a:ln>
            <a:solidFill>
              <a:srgbClr val="91570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8305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4000" dirty="0" smtClean="0">
                <a:effectLst>
                  <a:outerShdw blurRad="38100" dist="38100" dir="2700000" algn="tl">
                    <a:schemeClr val="bg1"/>
                  </a:outerShdw>
                </a:effectLst>
              </a:rPr>
              <a:t>Practitioners Intensive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800" dirty="0" smtClean="0">
                <a:effectLst>
                  <a:outerShdw blurRad="38100" dist="38100" dir="2700000" algn="tl">
                    <a:schemeClr val="bg1"/>
                  </a:outerShdw>
                </a:effectLst>
              </a:rPr>
              <a:t>Day 2</a:t>
            </a:r>
            <a:r>
              <a:rPr lang="en-US" sz="3200" dirty="0" smtClean="0">
                <a:effectLst>
                  <a:outerShdw blurRad="38100" dist="38100" dir="2700000" algn="tl">
                    <a:schemeClr val="bg1"/>
                  </a:outerShdw>
                </a:effectLst>
              </a:rPr>
              <a:t>   </a:t>
            </a:r>
            <a:r>
              <a:rPr lang="en-US" sz="4400" dirty="0" smtClean="0">
                <a:effectLst>
                  <a:outerShdw blurRad="38100" dist="38100" dir="2700000" algn="tl">
                    <a:schemeClr val="bg1"/>
                  </a:outerShdw>
                </a:effectLst>
              </a:rPr>
              <a:t/>
            </a:r>
            <a:br>
              <a:rPr lang="en-US" sz="4400" dirty="0" smtClean="0">
                <a:effectLst>
                  <a:outerShdw blurRad="38100" dist="38100" dir="2700000" algn="tl">
                    <a:schemeClr val="bg1"/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chemeClr val="bg1"/>
                  </a:outerShdw>
                </a:effectLst>
              </a:rPr>
              <a:t>Welcome </a:t>
            </a:r>
            <a:r>
              <a:rPr lang="en-US" sz="4000" dirty="0">
                <a:effectLst>
                  <a:outerShdw blurRad="38100" dist="38100" dir="2700000" algn="tl">
                    <a:schemeClr val="bg1"/>
                  </a:outerShdw>
                </a:effectLst>
              </a:rPr>
              <a:t>Back!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6034" y="5486400"/>
            <a:ext cx="68178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Appropriate, dignified, accessories are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to one’s image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524000" y="3048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0">
              <a:latin typeface="Comic Sans MS" pitchFamily="66" charset="0"/>
            </a:endParaRPr>
          </a:p>
        </p:txBody>
      </p:sp>
      <p:sp>
        <p:nvSpPr>
          <p:cNvPr id="1443843" name="AutoShape 3"/>
          <p:cNvSpPr>
            <a:spLocks noChangeArrowheads="1"/>
          </p:cNvSpPr>
          <p:nvPr/>
        </p:nvSpPr>
        <p:spPr bwMode="auto">
          <a:xfrm>
            <a:off x="533400" y="381000"/>
            <a:ext cx="8153400" cy="6096000"/>
          </a:xfrm>
          <a:prstGeom prst="foldedCorner">
            <a:avLst>
              <a:gd name="adj" fmla="val 12500"/>
            </a:avLst>
          </a:prstGeom>
          <a:solidFill>
            <a:srgbClr val="FFFFCC">
              <a:alpha val="27000"/>
            </a:srgbClr>
          </a:solidFill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36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3400" dirty="0" smtClean="0">
                <a:solidFill>
                  <a:schemeClr val="bg1"/>
                </a:solidFill>
              </a:rPr>
              <a:t>                            </a:t>
            </a:r>
            <a:endParaRPr lang="en-US" sz="4000" dirty="0"/>
          </a:p>
          <a:p>
            <a:pPr>
              <a:defRPr/>
            </a:pPr>
            <a:endParaRPr lang="en-US" sz="40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34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40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2800" b="0" dirty="0">
              <a:solidFill>
                <a:schemeClr val="bg1"/>
              </a:solidFill>
            </a:endParaRPr>
          </a:p>
          <a:p>
            <a:pPr lvl="1">
              <a:defRPr/>
            </a:pP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219200" y="1752600"/>
            <a:ext cx="7086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/>
              <a:t>4) Put it all </a:t>
            </a:r>
            <a:r>
              <a:rPr lang="en-US" sz="3200" u="sng" dirty="0"/>
              <a:t>3 </a:t>
            </a:r>
            <a:r>
              <a:rPr lang="en-US" sz="3200" u="sng" dirty="0" smtClean="0"/>
              <a:t>elements </a:t>
            </a:r>
            <a:r>
              <a:rPr lang="en-US" sz="3200" dirty="0" smtClean="0"/>
              <a:t>together in </a:t>
            </a:r>
            <a:r>
              <a:rPr lang="en-US" sz="3200" dirty="0"/>
              <a:t>a 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    powerful </a:t>
            </a:r>
            <a:r>
              <a:rPr lang="en-US" sz="3200" dirty="0"/>
              <a:t>statement</a:t>
            </a:r>
            <a:r>
              <a:rPr lang="en-US" sz="3200" dirty="0" smtClean="0"/>
              <a:t>…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7" name="Picture 3" descr="contract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6210" y="228600"/>
            <a:ext cx="2061028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2819400"/>
            <a:ext cx="845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SzPct val="92000"/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State your desire </a:t>
            </a:r>
            <a:r>
              <a:rPr lang="en-US" sz="2800" b="0" dirty="0" smtClean="0">
                <a:solidFill>
                  <a:schemeClr val="bg1"/>
                </a:solidFill>
              </a:rPr>
              <a:t>as if it’s already here  </a:t>
            </a:r>
            <a:br>
              <a:rPr lang="en-US" sz="2800" b="0" dirty="0" smtClean="0">
                <a:solidFill>
                  <a:schemeClr val="bg1"/>
                </a:solidFill>
              </a:rPr>
            </a:br>
            <a:r>
              <a:rPr lang="en-US" sz="2600" b="0" i="1" dirty="0" smtClean="0">
                <a:solidFill>
                  <a:schemeClr val="bg1"/>
                </a:solidFill>
              </a:rPr>
              <a:t>(present tense.) </a:t>
            </a:r>
            <a:r>
              <a:rPr lang="en-US" sz="2400" b="0" dirty="0" smtClean="0">
                <a:solidFill>
                  <a:schemeClr val="bg1"/>
                </a:solidFill>
              </a:rPr>
              <a:t>Changing “I want” to “I am” or “I have…”</a:t>
            </a:r>
            <a:br>
              <a:rPr lang="en-US" sz="2400" b="0" dirty="0" smtClean="0">
                <a:solidFill>
                  <a:schemeClr val="bg1"/>
                </a:solidFill>
              </a:rPr>
            </a:br>
            <a:endParaRPr lang="en-US" sz="1200" b="0" dirty="0" smtClean="0">
              <a:solidFill>
                <a:schemeClr val="bg1"/>
              </a:solidFill>
            </a:endParaRPr>
          </a:p>
          <a:p>
            <a:pPr marL="971550" lvl="1" indent="-514350">
              <a:buSzPct val="92000"/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Describe the </a:t>
            </a:r>
            <a:r>
              <a:rPr lang="en-US" sz="2400" b="0" dirty="0" smtClean="0">
                <a:solidFill>
                  <a:schemeClr val="bg1"/>
                </a:solidFill>
              </a:rPr>
              <a:t>(projected) </a:t>
            </a:r>
            <a:r>
              <a:rPr lang="en-US" sz="2800" dirty="0" smtClean="0">
                <a:solidFill>
                  <a:schemeClr val="bg1"/>
                </a:solidFill>
              </a:rPr>
              <a:t>differences </a:t>
            </a:r>
            <a:r>
              <a:rPr lang="en-US" sz="2800" b="0" dirty="0" smtClean="0">
                <a:solidFill>
                  <a:schemeClr val="bg1"/>
                </a:solidFill>
              </a:rPr>
              <a:t>in your life, having reached your goal</a:t>
            </a:r>
            <a:r>
              <a:rPr lang="en-US" sz="2400" b="0" dirty="0" smtClean="0">
                <a:solidFill>
                  <a:schemeClr val="bg1"/>
                </a:solidFill>
              </a:rPr>
              <a:t> </a:t>
            </a:r>
            <a:br>
              <a:rPr lang="en-US" sz="2400" b="0" dirty="0" smtClean="0">
                <a:solidFill>
                  <a:schemeClr val="bg1"/>
                </a:solidFill>
              </a:rPr>
            </a:br>
            <a:endParaRPr lang="en-US" sz="1200" b="0" dirty="0" smtClean="0">
              <a:solidFill>
                <a:schemeClr val="bg1"/>
              </a:solidFill>
            </a:endParaRPr>
          </a:p>
          <a:p>
            <a:pPr marL="971550" lvl="1" indent="-514350">
              <a:buSzPct val="92000"/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Add the emotions </a:t>
            </a:r>
            <a:r>
              <a:rPr lang="en-US" sz="2800" b="0" dirty="0" smtClean="0">
                <a:solidFill>
                  <a:schemeClr val="bg1"/>
                </a:solidFill>
              </a:rPr>
              <a:t>you will feel</a:t>
            </a:r>
            <a:endParaRPr lang="en-US" sz="2800" dirty="0" smtClean="0"/>
          </a:p>
          <a:p>
            <a:pPr marL="971550" lvl="1" indent="-514350">
              <a:buSzPct val="92000"/>
              <a:defRPr/>
            </a:pPr>
            <a:r>
              <a:rPr lang="en-US" sz="2600" b="0" i="1" dirty="0" smtClean="0">
                <a:solidFill>
                  <a:schemeClr val="bg1"/>
                </a:solidFill>
              </a:rPr>
              <a:t/>
            </a:r>
            <a:br>
              <a:rPr lang="en-US" sz="2600" b="0" i="1" dirty="0" smtClean="0">
                <a:solidFill>
                  <a:schemeClr val="bg1"/>
                </a:solidFill>
              </a:rPr>
            </a:br>
            <a:endParaRPr lang="en-US" sz="1200" b="0" i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914400"/>
            <a:ext cx="954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UTS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524000" y="3048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0">
              <a:latin typeface="Comic Sans MS" pitchFamily="66" charset="0"/>
            </a:endParaRPr>
          </a:p>
        </p:txBody>
      </p:sp>
      <p:sp>
        <p:nvSpPr>
          <p:cNvPr id="52227" name="AutoShape 3"/>
          <p:cNvSpPr>
            <a:spLocks noChangeArrowheads="1"/>
          </p:cNvSpPr>
          <p:nvPr/>
        </p:nvSpPr>
        <p:spPr bwMode="auto">
          <a:xfrm>
            <a:off x="533400" y="457200"/>
            <a:ext cx="8153400" cy="6096000"/>
          </a:xfrm>
          <a:prstGeom prst="foldedCorner">
            <a:avLst>
              <a:gd name="adj" fmla="val 12500"/>
            </a:avLst>
          </a:prstGeom>
          <a:solidFill>
            <a:srgbClr val="FFFFCC">
              <a:alpha val="27058"/>
            </a:srgbClr>
          </a:solidFill>
          <a:ln w="412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457200" indent="-457200"/>
            <a:endParaRPr lang="en-US" sz="4000" u="sng">
              <a:latin typeface="Viner Hand ITC" pitchFamily="66" charset="0"/>
            </a:endParaRPr>
          </a:p>
          <a:p>
            <a:pPr marL="457200" indent="-457200"/>
            <a:endParaRPr lang="en-US" sz="1600">
              <a:latin typeface="Viner Hand ITC" pitchFamily="66" charset="0"/>
            </a:endParaRPr>
          </a:p>
          <a:p>
            <a:pPr marL="457200" indent="-457200"/>
            <a:endParaRPr lang="en-US" sz="1200">
              <a:latin typeface="Comic Sans MS" pitchFamily="66" charset="0"/>
            </a:endParaRPr>
          </a:p>
          <a:p>
            <a:pPr marL="457200" indent="-457200">
              <a:buFontTx/>
              <a:buAutoNum type="arabicPlain" startAt="4"/>
            </a:pPr>
            <a:endParaRPr lang="en-US" sz="3600" i="1">
              <a:latin typeface="Comic Sans MS" pitchFamily="66" charset="0"/>
            </a:endParaRPr>
          </a:p>
          <a:p>
            <a:pPr marL="457200" indent="-457200"/>
            <a:endParaRPr lang="en-US" sz="1200">
              <a:latin typeface="Comic Sans MS" pitchFamily="66" charset="0"/>
            </a:endParaRPr>
          </a:p>
          <a:p>
            <a:pPr marL="457200" indent="-457200"/>
            <a:endParaRPr lang="en-US" sz="3600">
              <a:latin typeface="Comic Sans MS" pitchFamily="66" charset="0"/>
            </a:endParaRPr>
          </a:p>
          <a:p>
            <a:pPr marL="457200" indent="-457200"/>
            <a:endParaRPr lang="en-US" sz="3600">
              <a:latin typeface="Comic Sans MS" pitchFamily="66" charset="0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914400" y="1981200"/>
            <a:ext cx="7467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i="1" dirty="0"/>
              <a:t>“I have joy, confidence and freedom knowing I’m attracting $150,000 every year! </a:t>
            </a:r>
            <a:r>
              <a:rPr lang="en-US" b="0" i="1" dirty="0" smtClean="0"/>
              <a:t>I </a:t>
            </a:r>
            <a:r>
              <a:rPr lang="en-US" b="0" i="1" dirty="0"/>
              <a:t>have </a:t>
            </a:r>
            <a:r>
              <a:rPr lang="en-US" b="0" i="1" dirty="0" smtClean="0"/>
              <a:t>infinite choices</a:t>
            </a:r>
            <a:r>
              <a:rPr lang="en-US" b="0" i="1" dirty="0"/>
              <a:t>, can </a:t>
            </a:r>
            <a:r>
              <a:rPr lang="en-US" b="0" i="1" dirty="0" smtClean="0"/>
              <a:t>take my family to Hawaii and </a:t>
            </a:r>
            <a:r>
              <a:rPr lang="en-US" b="0" i="1" dirty="0"/>
              <a:t>feel great </a:t>
            </a:r>
            <a:r>
              <a:rPr lang="en-US" b="0" i="1" dirty="0" smtClean="0"/>
              <a:t>about</a:t>
            </a:r>
            <a:br>
              <a:rPr lang="en-US" b="0" i="1" dirty="0" smtClean="0"/>
            </a:br>
            <a:r>
              <a:rPr lang="en-US" b="0" i="1" dirty="0" smtClean="0"/>
              <a:t>my financial </a:t>
            </a:r>
            <a:r>
              <a:rPr lang="en-US" b="0" i="1" dirty="0"/>
              <a:t>security. </a:t>
            </a:r>
            <a:endParaRPr lang="en-US" b="0" i="1" dirty="0" smtClean="0"/>
          </a:p>
          <a:p>
            <a:endParaRPr lang="en-US" sz="1100" b="0" i="1" dirty="0" smtClean="0"/>
          </a:p>
          <a:p>
            <a:r>
              <a:rPr lang="en-US" b="0" i="1" dirty="0" smtClean="0"/>
              <a:t>              Woo Hoo</a:t>
            </a:r>
            <a:r>
              <a:rPr lang="en-US" b="0" i="1" dirty="0"/>
              <a:t>!</a:t>
            </a:r>
          </a:p>
        </p:txBody>
      </p:sp>
      <p:sp>
        <p:nvSpPr>
          <p:cNvPr id="1445894" name="Text Box 6"/>
          <p:cNvSpPr txBox="1">
            <a:spLocks noChangeArrowheads="1"/>
          </p:cNvSpPr>
          <p:nvPr/>
        </p:nvSpPr>
        <p:spPr bwMode="auto">
          <a:xfrm>
            <a:off x="3352800" y="914400"/>
            <a:ext cx="28368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400"/>
              <a:t>UTS</a:t>
            </a:r>
            <a:r>
              <a:rPr lang="en-US" sz="34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/>
              <a:t>Example</a:t>
            </a:r>
          </a:p>
        </p:txBody>
      </p:sp>
      <p:pic>
        <p:nvPicPr>
          <p:cNvPr id="7" name="Picture 6" descr="confidence_thumbs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3810000"/>
            <a:ext cx="1832415" cy="2743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contract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6210" y="228600"/>
            <a:ext cx="2061028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077200" cy="1447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" charset="0"/>
              </a:rPr>
              <a:t>5. Add </a:t>
            </a:r>
            <a:r>
              <a:rPr lang="en-US" sz="4800" b="1" dirty="0" smtClean="0">
                <a:solidFill>
                  <a:schemeClr val="tx1"/>
                </a:solidFill>
                <a:latin typeface="Matisse ITC" pitchFamily="82" charset="0"/>
              </a:rPr>
              <a:t>Magic Phrases </a:t>
            </a:r>
            <a:r>
              <a:rPr lang="en-US" sz="3200" b="1" dirty="0" smtClean="0">
                <a:solidFill>
                  <a:schemeClr val="bg1"/>
                </a:solidFill>
                <a:latin typeface="Arial" charset="0"/>
              </a:rPr>
              <a:t>to the </a:t>
            </a:r>
            <a:r>
              <a:rPr lang="en-US" sz="4000" b="1" dirty="0" smtClean="0">
                <a:solidFill>
                  <a:schemeClr val="bg1"/>
                </a:solidFill>
                <a:latin typeface="Matisse ITC" pitchFamily="82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Matisse ITC" pitchFamily="82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Matisse ITC" pitchFamily="82" charset="0"/>
              </a:rPr>
              <a:t>     </a:t>
            </a:r>
            <a:r>
              <a:rPr lang="en-US" sz="3200" b="1" dirty="0" smtClean="0">
                <a:solidFill>
                  <a:schemeClr val="bg1"/>
                </a:solidFill>
                <a:latin typeface="Arial" charset="0"/>
              </a:rPr>
              <a:t>beginning 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&amp;</a:t>
            </a:r>
            <a:r>
              <a:rPr lang="en-US" sz="3200" b="1" dirty="0" smtClean="0">
                <a:solidFill>
                  <a:schemeClr val="bg1"/>
                </a:solidFill>
                <a:latin typeface="Arial" charset="0"/>
              </a:rPr>
              <a:t> end   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atisse ITC" pitchFamily="82" charset="0"/>
            </a:endParaRPr>
          </a:p>
        </p:txBody>
      </p:sp>
      <p:sp>
        <p:nvSpPr>
          <p:cNvPr id="151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777240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smtClean="0">
                <a:latin typeface="Arial" charset="0"/>
                <a:sym typeface="Wingdings 3"/>
              </a:rPr>
              <a:t> 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Begin with a </a:t>
            </a:r>
            <a:r>
              <a:rPr lang="en-US" sz="2800" b="1" i="1" u="sng" dirty="0" smtClean="0">
                <a:solidFill>
                  <a:schemeClr val="bg1"/>
                </a:solidFill>
                <a:latin typeface="Arial" charset="0"/>
              </a:rPr>
              <a:t>gratitude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 statement: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i="1" spc="300" dirty="0" smtClean="0">
                <a:solidFill>
                  <a:schemeClr val="bg1"/>
                </a:solidFill>
                <a:latin typeface="Arial" charset="0"/>
              </a:rPr>
              <a:t>“</a:t>
            </a:r>
            <a:r>
              <a:rPr lang="en-US" sz="2800" i="1" u="sng" spc="300" dirty="0" smtClean="0">
                <a:solidFill>
                  <a:schemeClr val="bg1"/>
                </a:solidFill>
                <a:latin typeface="Arial" charset="0"/>
              </a:rPr>
              <a:t>Thank you Universe </a:t>
            </a:r>
            <a:r>
              <a:rPr lang="en-US" sz="2800" i="1" spc="300" dirty="0" smtClean="0">
                <a:solidFill>
                  <a:schemeClr val="bg1"/>
                </a:solidFill>
                <a:latin typeface="Arial" charset="0"/>
              </a:rPr>
              <a:t>for </a:t>
            </a:r>
            <a:br>
              <a:rPr lang="en-US" sz="2800" i="1" spc="3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2800" i="1" spc="300" dirty="0" smtClean="0">
                <a:solidFill>
                  <a:schemeClr val="bg1"/>
                </a:solidFill>
                <a:latin typeface="Arial" charset="0"/>
              </a:rPr>
              <a:t>  allowing me to </a:t>
            </a:r>
            <a:r>
              <a:rPr lang="en-US" sz="2800" i="1" dirty="0" smtClean="0">
                <a:solidFill>
                  <a:schemeClr val="bg1"/>
                </a:solidFill>
                <a:latin typeface="Arial" charset="0"/>
              </a:rPr>
              <a:t>…</a:t>
            </a:r>
            <a:r>
              <a:rPr lang="en-US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(add your statement here)</a:t>
            </a:r>
            <a:endParaRPr lang="en-US" sz="3000" dirty="0" smtClean="0">
              <a:solidFill>
                <a:schemeClr val="bg1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800" b="1" dirty="0" smtClean="0">
                <a:latin typeface="Arial" charset="0"/>
                <a:sym typeface="Wingdings 3"/>
              </a:rPr>
              <a:t> 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End with </a:t>
            </a:r>
            <a:r>
              <a:rPr lang="en-US" sz="2800" b="1" i="1" u="sng" dirty="0" smtClean="0">
                <a:solidFill>
                  <a:schemeClr val="bg1"/>
                </a:solidFill>
                <a:latin typeface="Arial" charset="0"/>
              </a:rPr>
              <a:t>ease</a:t>
            </a:r>
            <a:r>
              <a:rPr lang="en-US" sz="2800" b="1" i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statement: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i="1" spc="300" dirty="0" smtClean="0">
                <a:solidFill>
                  <a:schemeClr val="bg1"/>
                </a:solidFill>
                <a:latin typeface="Arial" charset="0"/>
              </a:rPr>
              <a:t>“I’m grateful that this </a:t>
            </a:r>
            <a:br>
              <a:rPr lang="en-US" sz="2800" i="1" spc="3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2800" i="1" spc="300" dirty="0" smtClean="0">
                <a:solidFill>
                  <a:schemeClr val="bg1"/>
                </a:solidFill>
                <a:latin typeface="Arial" charset="0"/>
              </a:rPr>
              <a:t> has been so </a:t>
            </a:r>
            <a:r>
              <a:rPr lang="en-US" sz="2800" i="1" u="sng" spc="300" dirty="0" smtClean="0">
                <a:solidFill>
                  <a:schemeClr val="bg1"/>
                </a:solidFill>
                <a:latin typeface="Arial" charset="0"/>
              </a:rPr>
              <a:t>fun and easy</a:t>
            </a:r>
            <a:r>
              <a:rPr lang="en-US" sz="2800" i="1" spc="300" dirty="0" smtClean="0">
                <a:solidFill>
                  <a:schemeClr val="bg1"/>
                </a:solidFill>
                <a:latin typeface="Arial" charset="0"/>
              </a:rPr>
              <a:t>!”</a:t>
            </a:r>
            <a:endParaRPr lang="en-US" sz="3000" i="1" spc="300" dirty="0" smtClean="0">
              <a:solidFill>
                <a:schemeClr val="bg1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en-US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518596" name="Picture 4" descr="magic_rabbi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286000"/>
            <a:ext cx="2395538" cy="3087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1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1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1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51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1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1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85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524000" y="3048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0">
              <a:latin typeface="Comic Sans MS" pitchFamily="66" charset="0"/>
            </a:endParaRPr>
          </a:p>
        </p:txBody>
      </p:sp>
      <p:sp>
        <p:nvSpPr>
          <p:cNvPr id="52227" name="AutoShape 3"/>
          <p:cNvSpPr>
            <a:spLocks noChangeArrowheads="1"/>
          </p:cNvSpPr>
          <p:nvPr/>
        </p:nvSpPr>
        <p:spPr bwMode="auto">
          <a:xfrm>
            <a:off x="533400" y="457200"/>
            <a:ext cx="8153400" cy="6096000"/>
          </a:xfrm>
          <a:prstGeom prst="foldedCorner">
            <a:avLst>
              <a:gd name="adj" fmla="val 12500"/>
            </a:avLst>
          </a:prstGeom>
          <a:solidFill>
            <a:srgbClr val="FFFFCC">
              <a:alpha val="27058"/>
            </a:srgbClr>
          </a:solidFill>
          <a:ln w="412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457200" indent="-457200"/>
            <a:endParaRPr lang="en-US" sz="4000" u="sng">
              <a:latin typeface="Viner Hand ITC" pitchFamily="66" charset="0"/>
            </a:endParaRPr>
          </a:p>
          <a:p>
            <a:pPr marL="457200" indent="-457200"/>
            <a:endParaRPr lang="en-US" sz="1600">
              <a:latin typeface="Viner Hand ITC" pitchFamily="66" charset="0"/>
            </a:endParaRPr>
          </a:p>
          <a:p>
            <a:pPr marL="457200" indent="-457200"/>
            <a:endParaRPr lang="en-US" sz="1200">
              <a:latin typeface="Comic Sans MS" pitchFamily="66" charset="0"/>
            </a:endParaRPr>
          </a:p>
          <a:p>
            <a:pPr marL="457200" indent="-457200">
              <a:buFontTx/>
              <a:buAutoNum type="arabicPlain" startAt="4"/>
            </a:pPr>
            <a:endParaRPr lang="en-US" sz="3600" i="1">
              <a:latin typeface="Comic Sans MS" pitchFamily="66" charset="0"/>
            </a:endParaRPr>
          </a:p>
          <a:p>
            <a:pPr marL="457200" indent="-457200"/>
            <a:endParaRPr lang="en-US" sz="1200">
              <a:latin typeface="Comic Sans MS" pitchFamily="66" charset="0"/>
            </a:endParaRPr>
          </a:p>
          <a:p>
            <a:pPr marL="457200" indent="-457200"/>
            <a:endParaRPr lang="en-US" sz="3600">
              <a:latin typeface="Comic Sans MS" pitchFamily="66" charset="0"/>
            </a:endParaRPr>
          </a:p>
          <a:p>
            <a:pPr marL="457200" indent="-457200"/>
            <a:endParaRPr lang="en-US" sz="3600">
              <a:latin typeface="Comic Sans MS" pitchFamily="66" charset="0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838200" y="2133600"/>
            <a:ext cx="7696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0" i="1" u="sng" dirty="0" smtClean="0"/>
              <a:t>Thank you Universe </a:t>
            </a:r>
            <a:r>
              <a:rPr lang="en-US" sz="2800" b="0" i="1" dirty="0" smtClean="0"/>
              <a:t>for allowing me to reach my weight goals so quickly.  I feel healthy, vibrant and full of energy.  I look great in my clothes and feel good about myself.  </a:t>
            </a:r>
            <a:br>
              <a:rPr lang="en-US" sz="2800" b="0" i="1" dirty="0" smtClean="0"/>
            </a:br>
            <a:r>
              <a:rPr lang="en-US" sz="2800" b="0" i="1" dirty="0" smtClean="0"/>
              <a:t> </a:t>
            </a:r>
            <a:r>
              <a:rPr lang="en-US" sz="2800" b="0" i="1" u="sng" dirty="0" smtClean="0"/>
              <a:t>I’m so happy that this has actually</a:t>
            </a:r>
            <a:br>
              <a:rPr lang="en-US" sz="2800" b="0" i="1" u="sng" dirty="0" smtClean="0"/>
            </a:br>
            <a:r>
              <a:rPr lang="en-US" sz="2800" b="0" i="1" u="sng" dirty="0" smtClean="0"/>
              <a:t> been enjoyable and easy!</a:t>
            </a:r>
            <a:endParaRPr lang="en-US" sz="2800" b="0" i="1" u="sng" dirty="0"/>
          </a:p>
        </p:txBody>
      </p:sp>
      <p:sp>
        <p:nvSpPr>
          <p:cNvPr id="1445894" name="Text Box 6"/>
          <p:cNvSpPr txBox="1">
            <a:spLocks noChangeArrowheads="1"/>
          </p:cNvSpPr>
          <p:nvPr/>
        </p:nvSpPr>
        <p:spPr bwMode="auto">
          <a:xfrm>
            <a:off x="3689373" y="762000"/>
            <a:ext cx="2997937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schemeClr val="tx1"/>
                </a:solidFill>
                <a:latin typeface="Matisse ITC" pitchFamily="82" charset="0"/>
              </a:rPr>
              <a:t>Magic Phrase</a:t>
            </a:r>
            <a:r>
              <a:rPr lang="en-US" sz="4000" dirty="0" smtClean="0">
                <a:solidFill>
                  <a:schemeClr val="tx1"/>
                </a:solidFill>
                <a:latin typeface="Matisse ITC" pitchFamily="82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Matisse ITC" pitchFamily="82" charset="0"/>
              </a:rPr>
            </a:br>
            <a:r>
              <a:rPr lang="en-US" sz="3200" dirty="0" smtClean="0">
                <a:solidFill>
                  <a:schemeClr val="bg1"/>
                </a:solidFill>
              </a:rPr>
              <a:t>Example 1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7" descr="w8_confident happy wo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1" y="3657600"/>
            <a:ext cx="1884201" cy="28346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contract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6210" y="228600"/>
            <a:ext cx="2061028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AutoShape 3"/>
          <p:cNvSpPr>
            <a:spLocks noChangeArrowheads="1"/>
          </p:cNvSpPr>
          <p:nvPr/>
        </p:nvSpPr>
        <p:spPr bwMode="auto">
          <a:xfrm>
            <a:off x="381000" y="457200"/>
            <a:ext cx="8305800" cy="6096000"/>
          </a:xfrm>
          <a:prstGeom prst="foldedCorner">
            <a:avLst>
              <a:gd name="adj" fmla="val 12500"/>
            </a:avLst>
          </a:prstGeom>
          <a:solidFill>
            <a:srgbClr val="FFFFCC">
              <a:alpha val="27058"/>
            </a:srgbClr>
          </a:solidFill>
          <a:ln w="412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457200" indent="-457200"/>
            <a:endParaRPr lang="en-US" sz="4000" u="sng">
              <a:latin typeface="Viner Hand ITC" pitchFamily="66" charset="0"/>
            </a:endParaRPr>
          </a:p>
          <a:p>
            <a:pPr marL="457200" indent="-457200"/>
            <a:endParaRPr lang="en-US" sz="1600">
              <a:latin typeface="Viner Hand ITC" pitchFamily="66" charset="0"/>
            </a:endParaRPr>
          </a:p>
          <a:p>
            <a:pPr marL="457200" indent="-457200"/>
            <a:endParaRPr lang="en-US" sz="1200">
              <a:latin typeface="Comic Sans MS" pitchFamily="66" charset="0"/>
            </a:endParaRPr>
          </a:p>
          <a:p>
            <a:pPr marL="457200" indent="-457200">
              <a:buFontTx/>
              <a:buAutoNum type="arabicPlain" startAt="4"/>
            </a:pPr>
            <a:endParaRPr lang="en-US" sz="3600" i="1">
              <a:latin typeface="Comic Sans MS" pitchFamily="66" charset="0"/>
            </a:endParaRPr>
          </a:p>
          <a:p>
            <a:pPr marL="457200" indent="-457200"/>
            <a:endParaRPr lang="en-US" sz="1200">
              <a:latin typeface="Comic Sans MS" pitchFamily="66" charset="0"/>
            </a:endParaRPr>
          </a:p>
          <a:p>
            <a:pPr marL="457200" indent="-457200"/>
            <a:endParaRPr lang="en-US" sz="3600">
              <a:latin typeface="Comic Sans MS" pitchFamily="66" charset="0"/>
            </a:endParaRPr>
          </a:p>
          <a:p>
            <a:pPr marL="457200" indent="-457200"/>
            <a:endParaRPr lang="en-US" sz="3600">
              <a:latin typeface="Comic Sans MS" pitchFamily="66" charset="0"/>
            </a:endParaRPr>
          </a:p>
        </p:txBody>
      </p:sp>
      <p:pic>
        <p:nvPicPr>
          <p:cNvPr id="7" name="Picture 6" descr="debt_dolla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749040"/>
            <a:ext cx="2066544" cy="31089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524000" y="3048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0">
              <a:latin typeface="Comic Sans MS" pitchFamily="66" charset="0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219200" y="1905000"/>
            <a:ext cx="7543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0" i="1" u="sng" dirty="0" smtClean="0"/>
              <a:t>I’m very grateful </a:t>
            </a:r>
            <a:r>
              <a:rPr lang="en-US" sz="2800" b="0" i="1" dirty="0" smtClean="0"/>
              <a:t>for the </a:t>
            </a:r>
            <a:r>
              <a:rPr lang="en-US" sz="2800" b="0" i="1" dirty="0"/>
              <a:t>joy, confidence and </a:t>
            </a:r>
            <a:r>
              <a:rPr lang="en-US" sz="2800" b="0" i="1" dirty="0" smtClean="0"/>
              <a:t>freedom I have with my own business. I gross $500,000 </a:t>
            </a:r>
            <a:r>
              <a:rPr lang="en-US" sz="2800" b="0" i="1" dirty="0"/>
              <a:t>every </a:t>
            </a:r>
            <a:r>
              <a:rPr lang="en-US" sz="2800" b="0" i="1" dirty="0" smtClean="0"/>
              <a:t>year and </a:t>
            </a:r>
            <a:r>
              <a:rPr lang="en-US" sz="2800" b="0" i="1" dirty="0"/>
              <a:t>have </a:t>
            </a:r>
            <a:r>
              <a:rPr lang="en-US" sz="2800" b="0" i="1" dirty="0" smtClean="0"/>
              <a:t>infinite choices. I can </a:t>
            </a:r>
            <a:r>
              <a:rPr lang="en-US" sz="2800" b="0" i="1" dirty="0" err="1" smtClean="0"/>
              <a:t>comfortablely</a:t>
            </a:r>
            <a:r>
              <a:rPr lang="en-US" sz="2800" b="0" i="1" dirty="0" smtClean="0"/>
              <a:t> buy things for my parents </a:t>
            </a:r>
            <a:br>
              <a:rPr lang="en-US" sz="2800" b="0" i="1" dirty="0" smtClean="0"/>
            </a:br>
            <a:r>
              <a:rPr lang="en-US" sz="2800" b="0" i="1" dirty="0" smtClean="0"/>
              <a:t>             and children and feel secure about </a:t>
            </a:r>
            <a:br>
              <a:rPr lang="en-US" sz="2800" b="0" i="1" dirty="0" smtClean="0"/>
            </a:br>
            <a:r>
              <a:rPr lang="en-US" sz="2800" b="0" i="1" dirty="0" smtClean="0"/>
              <a:t>             my financial success. </a:t>
            </a:r>
            <a:r>
              <a:rPr lang="en-US" sz="2800" b="0" i="1" u="sng" dirty="0" smtClean="0"/>
              <a:t>I’m surprised</a:t>
            </a:r>
            <a:br>
              <a:rPr lang="en-US" sz="2800" b="0" i="1" u="sng" dirty="0" smtClean="0"/>
            </a:br>
            <a:r>
              <a:rPr lang="en-US" sz="2800" b="0" i="1" dirty="0" smtClean="0"/>
              <a:t>             </a:t>
            </a:r>
            <a:r>
              <a:rPr lang="en-US" sz="2800" b="0" i="1" u="sng" dirty="0" smtClean="0"/>
              <a:t>how this has been so effortless and </a:t>
            </a:r>
            <a:br>
              <a:rPr lang="en-US" sz="2800" b="0" i="1" u="sng" dirty="0" smtClean="0"/>
            </a:br>
            <a:r>
              <a:rPr lang="en-US" sz="2800" b="0" i="1" dirty="0" smtClean="0"/>
              <a:t>             </a:t>
            </a:r>
            <a:r>
              <a:rPr lang="en-US" sz="2800" b="0" i="1" u="sng" dirty="0" smtClean="0"/>
              <a:t>pleasurable. </a:t>
            </a:r>
            <a:endParaRPr lang="en-US" sz="2800" b="0" i="1" u="sng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818415" y="609600"/>
            <a:ext cx="273985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tx1"/>
                </a:solidFill>
                <a:latin typeface="Matisse ITC" pitchFamily="82" charset="0"/>
              </a:rPr>
              <a:t>Magic Phrase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atisse ITC" pitchFamily="82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atisse ITC" pitchFamily="82" charset="0"/>
              </a:rPr>
            </a:br>
            <a:r>
              <a:rPr lang="en-US" sz="3200" dirty="0" smtClean="0">
                <a:solidFill>
                  <a:schemeClr val="bg1"/>
                </a:solidFill>
              </a:rPr>
              <a:t>Example 2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" name="Picture 3" descr="contract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6210" y="228600"/>
            <a:ext cx="2061028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524000" y="3048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4400" b="0">
              <a:latin typeface="Comic Sans MS" pitchFamily="66" charset="0"/>
            </a:endParaRPr>
          </a:p>
        </p:txBody>
      </p:sp>
      <p:sp>
        <p:nvSpPr>
          <p:cNvPr id="1758212" name="Text Box 4"/>
          <p:cNvSpPr txBox="1">
            <a:spLocks noChangeArrowheads="1"/>
          </p:cNvSpPr>
          <p:nvPr/>
        </p:nvSpPr>
        <p:spPr bwMode="auto">
          <a:xfrm>
            <a:off x="2819400" y="457200"/>
            <a:ext cx="54848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Summary of the UTS</a:t>
            </a:r>
          </a:p>
        </p:txBody>
      </p:sp>
      <p:sp>
        <p:nvSpPr>
          <p:cNvPr id="1758213" name="Text Box 5"/>
          <p:cNvSpPr txBox="1">
            <a:spLocks noChangeArrowheads="1"/>
          </p:cNvSpPr>
          <p:nvPr/>
        </p:nvSpPr>
        <p:spPr bwMode="auto">
          <a:xfrm>
            <a:off x="533400" y="2209800"/>
            <a:ext cx="861060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0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en-US" sz="2800" b="0" dirty="0">
                <a:solidFill>
                  <a:schemeClr val="bg1"/>
                </a:solidFill>
                <a:latin typeface="Arial" charset="0"/>
              </a:rPr>
              <a:t>1) Write a SIMPLE statement about </a:t>
            </a:r>
            <a:r>
              <a:rPr lang="en-US" sz="2800" b="0" dirty="0" smtClean="0">
                <a:solidFill>
                  <a:schemeClr val="bg1"/>
                </a:solidFill>
                <a:latin typeface="Arial" charset="0"/>
              </a:rPr>
              <a:t>a goal</a:t>
            </a:r>
            <a:endParaRPr lang="en-US" sz="2800" b="0" dirty="0">
              <a:solidFill>
                <a:schemeClr val="bg1"/>
              </a:solidFill>
              <a:latin typeface="Arial" charset="0"/>
            </a:endParaRPr>
          </a:p>
          <a:p>
            <a:pPr algn="l">
              <a:defRPr/>
            </a:pPr>
            <a:r>
              <a:rPr lang="en-US" sz="2800" b="0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en-US" sz="2800" b="0" dirty="0">
                <a:solidFill>
                  <a:schemeClr val="bg1"/>
                </a:solidFill>
                <a:latin typeface="Arial" charset="0"/>
              </a:rPr>
              <a:t>2) Describe how your </a:t>
            </a:r>
            <a:r>
              <a:rPr lang="en-US" sz="2800" b="0" dirty="0" smtClean="0">
                <a:solidFill>
                  <a:schemeClr val="bg1"/>
                </a:solidFill>
                <a:latin typeface="Arial" charset="0"/>
              </a:rPr>
              <a:t>LIFE will </a:t>
            </a:r>
            <a:r>
              <a:rPr lang="en-US" sz="2800" b="0" dirty="0">
                <a:solidFill>
                  <a:schemeClr val="bg1"/>
                </a:solidFill>
                <a:latin typeface="Arial" charset="0"/>
              </a:rPr>
              <a:t>be </a:t>
            </a:r>
            <a:r>
              <a:rPr lang="en-US" sz="2800" b="0" dirty="0" smtClean="0">
                <a:solidFill>
                  <a:schemeClr val="bg1"/>
                </a:solidFill>
                <a:latin typeface="Arial" charset="0"/>
              </a:rPr>
              <a:t>different</a:t>
            </a:r>
            <a:endParaRPr lang="en-US" sz="2800" b="0" dirty="0">
              <a:solidFill>
                <a:schemeClr val="bg1"/>
              </a:solidFill>
              <a:latin typeface="Arial" charset="0"/>
            </a:endParaRPr>
          </a:p>
          <a:p>
            <a:pPr algn="l">
              <a:defRPr/>
            </a:pPr>
            <a:r>
              <a:rPr lang="en-US" sz="2800" b="0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en-US" sz="2800" b="0" dirty="0">
                <a:solidFill>
                  <a:schemeClr val="bg1"/>
                </a:solidFill>
                <a:latin typeface="Arial" charset="0"/>
              </a:rPr>
              <a:t>3) </a:t>
            </a:r>
            <a:r>
              <a:rPr lang="en-US" sz="2800" b="0" dirty="0" smtClean="0">
                <a:solidFill>
                  <a:schemeClr val="bg1"/>
                </a:solidFill>
                <a:latin typeface="Arial" charset="0"/>
              </a:rPr>
              <a:t>Describe how you will FEEL differently  </a:t>
            </a:r>
            <a:br>
              <a:rPr lang="en-US" sz="2800" b="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2800" b="0" dirty="0" smtClean="0">
                <a:solidFill>
                  <a:schemeClr val="bg1"/>
                </a:solidFill>
                <a:latin typeface="Arial" charset="0"/>
              </a:rPr>
              <a:t>      as you progress toward your goal  </a:t>
            </a:r>
            <a:endParaRPr lang="en-US" sz="2800" b="0" dirty="0">
              <a:solidFill>
                <a:schemeClr val="bg1"/>
              </a:solidFill>
              <a:latin typeface="Arial" charset="0"/>
            </a:endParaRPr>
          </a:p>
          <a:p>
            <a:pPr algn="l">
              <a:defRPr/>
            </a:pPr>
            <a:r>
              <a:rPr lang="en-US" sz="2800" b="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0" dirty="0" smtClean="0">
                <a:solidFill>
                  <a:schemeClr val="bg1"/>
                </a:solidFill>
                <a:latin typeface="Arial" charset="0"/>
              </a:rPr>
              <a:t> 4</a:t>
            </a:r>
            <a:r>
              <a:rPr lang="en-US" sz="2800" b="0" dirty="0">
                <a:solidFill>
                  <a:schemeClr val="bg1"/>
                </a:solidFill>
                <a:latin typeface="Arial" charset="0"/>
              </a:rPr>
              <a:t>) </a:t>
            </a:r>
            <a:r>
              <a:rPr lang="en-US" sz="2800" b="0" dirty="0" smtClean="0">
                <a:solidFill>
                  <a:schemeClr val="bg1"/>
                </a:solidFill>
                <a:latin typeface="Arial" charset="0"/>
              </a:rPr>
              <a:t>Combine 1, 2 &amp; 3 in </a:t>
            </a:r>
            <a:r>
              <a:rPr lang="en-US" sz="2800" b="0" dirty="0">
                <a:solidFill>
                  <a:schemeClr val="bg1"/>
                </a:solidFill>
                <a:latin typeface="Arial" charset="0"/>
              </a:rPr>
              <a:t>a </a:t>
            </a:r>
            <a:r>
              <a:rPr lang="en-US" sz="2800" b="0" dirty="0" smtClean="0">
                <a:solidFill>
                  <a:schemeClr val="bg1"/>
                </a:solidFill>
                <a:latin typeface="Arial" charset="0"/>
              </a:rPr>
              <a:t>powerful, positive, </a:t>
            </a:r>
            <a:br>
              <a:rPr lang="en-US" sz="2800" b="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2800" b="0" dirty="0" smtClean="0">
                <a:solidFill>
                  <a:schemeClr val="bg1"/>
                </a:solidFill>
                <a:latin typeface="Arial" charset="0"/>
              </a:rPr>
              <a:t>      and present-tense statement</a:t>
            </a:r>
          </a:p>
          <a:p>
            <a:pPr algn="l">
              <a:defRPr/>
            </a:pPr>
            <a:r>
              <a:rPr lang="en-US" sz="2800" b="0" dirty="0" smtClean="0">
                <a:solidFill>
                  <a:schemeClr val="bg1"/>
                </a:solidFill>
              </a:rPr>
              <a:t>  5) A</a:t>
            </a:r>
            <a:r>
              <a:rPr lang="en-US" sz="2800" b="0" dirty="0" smtClean="0">
                <a:solidFill>
                  <a:schemeClr val="bg1"/>
                </a:solidFill>
                <a:latin typeface="Arial" charset="0"/>
              </a:rPr>
              <a:t>dd the 2 magic phrases (gratitude and  </a:t>
            </a:r>
            <a:br>
              <a:rPr lang="en-US" sz="2800" b="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2800" b="0" dirty="0" smtClean="0">
                <a:solidFill>
                  <a:schemeClr val="bg1"/>
                </a:solidFill>
                <a:latin typeface="Arial" charset="0"/>
              </a:rPr>
              <a:t>      simplicity)</a:t>
            </a:r>
          </a:p>
          <a:p>
            <a:pPr algn="l">
              <a:defRPr/>
            </a:pPr>
            <a:r>
              <a:rPr lang="en-US" sz="3000" b="0" dirty="0" smtClean="0">
                <a:solidFill>
                  <a:schemeClr val="bg1"/>
                </a:solidFill>
              </a:rPr>
              <a:t>  </a:t>
            </a:r>
            <a:endParaRPr lang="en-US" sz="3000" b="0" dirty="0">
              <a:solidFill>
                <a:schemeClr val="bg1"/>
              </a:solidFill>
              <a:latin typeface="Arial" charset="0"/>
            </a:endParaRPr>
          </a:p>
          <a:p>
            <a:pPr>
              <a:defRPr/>
            </a:pPr>
            <a:endParaRPr lang="en-US" sz="2000" b="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</a:t>
            </a:r>
            <a:r>
              <a:rPr lang="en-US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Alert</a:t>
            </a:r>
            <a:endParaRPr lang="en-US" sz="32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endParaRPr lang="en-US" sz="3000" b="0" dirty="0" smtClean="0">
              <a:solidFill>
                <a:schemeClr val="bg1"/>
              </a:solidFill>
              <a:latin typeface="Arial" charset="0"/>
            </a:endParaRPr>
          </a:p>
          <a:p>
            <a:pPr algn="l"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1143000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1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 descr="contract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6210" y="228600"/>
            <a:ext cx="2061028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58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58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58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58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58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58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58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58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58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58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438400"/>
            <a:ext cx="23246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600200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915709"/>
                  </a:outerShdw>
                </a:effectLst>
                <a:latin typeface="Arial" charset="0"/>
              </a:rPr>
              <a:t>The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915709"/>
                  </a:outerShdw>
                </a:effectLst>
                <a:latin typeface="Arial" charset="0"/>
              </a:rPr>
              <a:t>Ultimate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915709"/>
                  </a:outerShdw>
                </a:effectLst>
                <a:latin typeface="Arial" charset="0"/>
              </a:rPr>
              <a:t>Truth Statement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Part 2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725443" name="Picture 3" descr="contrac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048000" y="1752600"/>
            <a:ext cx="3017520" cy="30175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25444" name="Text Box 4"/>
          <p:cNvSpPr txBox="1">
            <a:spLocks noChangeArrowheads="1"/>
          </p:cNvSpPr>
          <p:nvPr/>
        </p:nvSpPr>
        <p:spPr bwMode="auto">
          <a:xfrm>
            <a:off x="1231723" y="4800600"/>
            <a:ext cx="668784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66000"/>
                    </a:schemeClr>
                  </a:outerShdw>
                </a:effectLst>
                <a:latin typeface="HUNTSON" pitchFamily="2" charset="0"/>
              </a:rPr>
              <a:t>Identifying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66000"/>
                    </a:schemeClr>
                  </a:outerShdw>
                </a:effectLst>
                <a:latin typeface="HUNTSON" pitchFamily="2" charset="0"/>
              </a:rPr>
              <a:t>&amp;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66000"/>
                    </a:schemeClr>
                  </a:outerShdw>
                </a:effectLst>
                <a:latin typeface="HUNTSON" pitchFamily="2" charset="0"/>
              </a:rPr>
              <a:t> Eliminating </a:t>
            </a:r>
            <a:b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66000"/>
                    </a:schemeClr>
                  </a:outerShdw>
                </a:effectLst>
                <a:latin typeface="HUNTSON" pitchFamily="2" charset="0"/>
              </a:rPr>
            </a:b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66000"/>
                    </a:schemeClr>
                  </a:outerShdw>
                </a:effectLst>
                <a:latin typeface="HUNTSON" pitchFamily="2" charset="0"/>
              </a:rPr>
              <a:t>Blocks in Your Way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chemeClr val="tx1">
                    <a:alpha val="66000"/>
                  </a:schemeClr>
                </a:outerShdw>
              </a:effectLst>
              <a:latin typeface="HUNTSON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25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5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2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2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25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25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2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5442" grpId="0"/>
      <p:bldP spid="17254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524000" y="3048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0"/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533400" y="533400"/>
            <a:ext cx="8153400" cy="6096000"/>
          </a:xfrm>
          <a:prstGeom prst="foldedCorner">
            <a:avLst>
              <a:gd name="adj" fmla="val 12500"/>
            </a:avLst>
          </a:prstGeom>
          <a:solidFill>
            <a:srgbClr val="FFFFCC">
              <a:alpha val="25098"/>
            </a:srgbClr>
          </a:solidFill>
          <a:ln w="41275">
            <a:solidFill>
              <a:srgbClr val="9A0000"/>
            </a:solidFill>
            <a:round/>
            <a:headEnd/>
            <a:tailEnd/>
          </a:ln>
        </p:spPr>
        <p:txBody>
          <a:bodyPr anchor="ctr"/>
          <a:lstStyle/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 </a:t>
            </a:r>
            <a:r>
              <a:rPr lang="en-US" sz="3600" dirty="0" smtClean="0"/>
              <a:t>   </a:t>
            </a:r>
          </a:p>
          <a:p>
            <a:r>
              <a:rPr lang="en-US" sz="36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3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1) Rate the believability or ownership </a:t>
            </a:r>
            <a:br>
              <a:rPr lang="en-US" sz="3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of </a:t>
            </a:r>
            <a:r>
              <a:rPr lang="en-US" sz="3200" spc="3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your</a:t>
            </a:r>
            <a:r>
              <a:rPr lang="en-US" sz="3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statement </a:t>
            </a:r>
          </a:p>
          <a:p>
            <a:r>
              <a:rPr lang="en-US" sz="20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0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/>
              <a:t>        </a:t>
            </a:r>
            <a:r>
              <a:rPr lang="en-US" i="1" dirty="0" smtClean="0"/>
              <a:t>(10 being highly believable to 0 </a:t>
            </a:r>
            <a:br>
              <a:rPr lang="en-US" i="1" dirty="0" smtClean="0"/>
            </a:br>
            <a:r>
              <a:rPr lang="en-US" i="1" dirty="0" smtClean="0"/>
              <a:t>         meaning No Way!)</a:t>
            </a:r>
            <a:endParaRPr lang="en-US" sz="3000" i="1" dirty="0"/>
          </a:p>
          <a:p>
            <a:endParaRPr lang="en-US" sz="3200" i="1" dirty="0"/>
          </a:p>
        </p:txBody>
      </p:sp>
      <p:pic>
        <p:nvPicPr>
          <p:cNvPr id="55300" name="Picture 4" descr="j025106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1000" y="381000"/>
            <a:ext cx="1682750" cy="168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114800" y="762000"/>
            <a:ext cx="1324402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UTS </a:t>
            </a:r>
            <a:b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 2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Ultimate Truth Statement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en-US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5059" name="Picture 3" descr="contrac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93403" y="2362200"/>
            <a:ext cx="3804793" cy="25320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2580" name="Text Box 4"/>
          <p:cNvSpPr txBox="1">
            <a:spLocks noChangeArrowheads="1"/>
          </p:cNvSpPr>
          <p:nvPr/>
        </p:nvSpPr>
        <p:spPr bwMode="auto">
          <a:xfrm>
            <a:off x="1447800" y="5562600"/>
            <a:ext cx="6758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</a:rPr>
              <a:t>A Powerful Contract with Yourself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2578" grpId="0"/>
      <p:bldP spid="143258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922" name="Text Box 2"/>
          <p:cNvSpPr txBox="1">
            <a:spLocks noChangeArrowheads="1"/>
          </p:cNvSpPr>
          <p:nvPr/>
        </p:nvSpPr>
        <p:spPr bwMode="auto">
          <a:xfrm>
            <a:off x="1524000" y="3048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4400" b="0">
              <a:effectLst/>
            </a:endParaRPr>
          </a:p>
        </p:txBody>
      </p:sp>
      <p:sp>
        <p:nvSpPr>
          <p:cNvPr id="1745923" name="AutoShape 3"/>
          <p:cNvSpPr>
            <a:spLocks noChangeArrowheads="1"/>
          </p:cNvSpPr>
          <p:nvPr/>
        </p:nvSpPr>
        <p:spPr bwMode="auto">
          <a:xfrm>
            <a:off x="533400" y="381000"/>
            <a:ext cx="8305800" cy="6096000"/>
          </a:xfrm>
          <a:prstGeom prst="foldedCorner">
            <a:avLst>
              <a:gd name="adj" fmla="val 12500"/>
            </a:avLst>
          </a:prstGeom>
          <a:solidFill>
            <a:srgbClr val="FFFFCC">
              <a:alpha val="25000"/>
            </a:srgbClr>
          </a:solidFill>
          <a:ln w="41275">
            <a:solidFill>
              <a:srgbClr val="80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 sz="4000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endParaRPr lang="en-US" sz="3400" dirty="0" smtClean="0">
              <a:effectLst/>
            </a:endParaRPr>
          </a:p>
          <a:p>
            <a:endParaRPr lang="en-US" sz="3400" dirty="0" smtClean="0"/>
          </a:p>
          <a:p>
            <a:r>
              <a:rPr lang="en-US" sz="3400" dirty="0">
                <a:effectLst/>
              </a:rPr>
              <a:t/>
            </a:r>
            <a:br>
              <a:rPr lang="en-US" sz="3400" dirty="0">
                <a:effectLst/>
              </a:rPr>
            </a:br>
            <a:endParaRPr lang="en-US" sz="1600" u="sng" dirty="0">
              <a:effectLst/>
            </a:endParaRPr>
          </a:p>
          <a:p>
            <a:pPr algn="l"/>
            <a:r>
              <a:rPr lang="en-US" sz="28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3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Identify any emotional blocks in the  </a:t>
            </a:r>
            <a:br>
              <a:rPr lang="en-US" sz="3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way </a:t>
            </a:r>
            <a:r>
              <a:rPr lang="en-US" sz="2800" b="0" dirty="0" smtClean="0"/>
              <a:t>(usually fears and limiting beliefs)</a:t>
            </a:r>
            <a:endParaRPr lang="en-US" sz="3000" b="0" dirty="0"/>
          </a:p>
          <a:p>
            <a:endParaRPr lang="en-US" sz="800" dirty="0">
              <a:effectLst/>
            </a:endParaRPr>
          </a:p>
          <a:p>
            <a:pPr marL="27432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600" dirty="0" smtClean="0"/>
              <a:t>  Fear of: </a:t>
            </a:r>
            <a:r>
              <a:rPr lang="en-US" sz="2600" b="0" dirty="0" smtClean="0"/>
              <a:t>failing, succeeding, rejection</a:t>
            </a:r>
          </a:p>
          <a:p>
            <a:pPr marL="274320">
              <a:spcBef>
                <a:spcPts val="600"/>
              </a:spcBef>
              <a:buFontTx/>
              <a:buChar char="•"/>
            </a:pPr>
            <a:r>
              <a:rPr lang="en-US" sz="2600" b="0" dirty="0" smtClean="0"/>
              <a:t>  </a:t>
            </a:r>
            <a:r>
              <a:rPr lang="en-US" sz="2600" dirty="0" smtClean="0"/>
              <a:t>Beliefs that: </a:t>
            </a:r>
            <a:r>
              <a:rPr lang="en-US" sz="2600" b="0" dirty="0" smtClean="0"/>
              <a:t>it’s going to be too hard, </a:t>
            </a:r>
            <a:br>
              <a:rPr lang="en-US" sz="2600" b="0" dirty="0" smtClean="0"/>
            </a:br>
            <a:r>
              <a:rPr lang="en-US" sz="2600" b="0" dirty="0" smtClean="0"/>
              <a:t>   it’ll take too long… I’m too old…</a:t>
            </a:r>
          </a:p>
          <a:p>
            <a:pPr marL="274320" algn="l">
              <a:spcBef>
                <a:spcPts val="600"/>
              </a:spcBef>
              <a:buFontTx/>
              <a:buChar char="•"/>
            </a:pPr>
            <a:r>
              <a:rPr lang="en-US" sz="2600" b="0" dirty="0" smtClean="0"/>
              <a:t>  … it’s not safe, I need </a:t>
            </a:r>
            <a:r>
              <a:rPr lang="en-US" sz="2600" b="0" dirty="0"/>
              <a:t>to figure out </a:t>
            </a:r>
            <a:r>
              <a:rPr lang="en-US" sz="2600" b="0" dirty="0" smtClean="0"/>
              <a:t>how</a:t>
            </a:r>
            <a:endParaRPr lang="en-US" sz="2600" b="0" dirty="0"/>
          </a:p>
        </p:txBody>
      </p:sp>
      <p:pic>
        <p:nvPicPr>
          <p:cNvPr id="1745925" name="Picture 5" descr="w8_f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1525" y="4171950"/>
            <a:ext cx="2022475" cy="268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4" descr="j025106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1000" y="381000"/>
            <a:ext cx="1682750" cy="168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114800" y="762000"/>
            <a:ext cx="1324402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UTS </a:t>
            </a:r>
            <a:b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 2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5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5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45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45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" fill="hold"/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" fill="hold"/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" fill="hold"/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" fill="hold"/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" fill="hold"/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" fill="hold"/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" fill="hold"/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" fill="hold"/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" fill="hold"/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" fill="hold"/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" fill="hold"/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" fill="hold"/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745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45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45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45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8600"/>
            <a:ext cx="61093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 vs. Beliefs and Fears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133600"/>
            <a:ext cx="81534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Facts are documented truths:</a:t>
            </a:r>
          </a:p>
          <a:p>
            <a:pPr indent="27432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0" dirty="0" smtClean="0">
                <a:solidFill>
                  <a:schemeClr val="bg1"/>
                </a:solidFill>
              </a:rPr>
              <a:t>The sun rises in the east</a:t>
            </a:r>
          </a:p>
          <a:p>
            <a:pPr indent="27432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0" dirty="0" smtClean="0">
                <a:solidFill>
                  <a:schemeClr val="bg1"/>
                </a:solidFill>
              </a:rPr>
              <a:t>Humans need oxygen to survive</a:t>
            </a:r>
          </a:p>
          <a:p>
            <a:pPr indent="27432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0" dirty="0" smtClean="0">
                <a:solidFill>
                  <a:schemeClr val="bg1"/>
                </a:solidFill>
              </a:rPr>
              <a:t>Gravity keeps us from floating away</a:t>
            </a:r>
          </a:p>
          <a:p>
            <a:pPr indent="27432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0" dirty="0" smtClean="0">
                <a:solidFill>
                  <a:schemeClr val="bg1"/>
                </a:solidFill>
              </a:rPr>
              <a:t>George Clooney </a:t>
            </a:r>
            <a:r>
              <a:rPr lang="en-US" sz="2800" b="0" i="1" dirty="0" smtClean="0">
                <a:solidFill>
                  <a:schemeClr val="bg1"/>
                </a:solidFill>
              </a:rPr>
              <a:t>is</a:t>
            </a:r>
            <a:r>
              <a:rPr lang="en-US" sz="2800" b="0" dirty="0" smtClean="0">
                <a:solidFill>
                  <a:schemeClr val="bg1"/>
                </a:solidFill>
              </a:rPr>
              <a:t> handsome</a:t>
            </a:r>
          </a:p>
          <a:p>
            <a:pPr indent="27432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0" dirty="0" smtClean="0">
                <a:solidFill>
                  <a:schemeClr val="bg1"/>
                </a:solidFill>
              </a:rPr>
              <a:t>Downton Abbey is the best PBS program…ever!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752600"/>
            <a:ext cx="2016547" cy="26517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0668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1" dirty="0" smtClean="0">
                <a:solidFill>
                  <a:schemeClr val="bg1"/>
                </a:solidFill>
              </a:rPr>
              <a:t>Limiting beliefs are partial truths </a:t>
            </a:r>
            <a:r>
              <a:rPr lang="en-US" sz="2800" b="0" i="1" dirty="0" smtClean="0">
                <a:solidFill>
                  <a:schemeClr val="bg1"/>
                </a:solidFill>
              </a:rPr>
              <a:t>(derived from experiences,</a:t>
            </a:r>
            <a:r>
              <a:rPr lang="en-US" b="0" i="1" dirty="0" smtClean="0">
                <a:solidFill>
                  <a:schemeClr val="bg1"/>
                </a:solidFill>
              </a:rPr>
              <a:t>) paired with partial facts:</a:t>
            </a:r>
            <a:endParaRPr lang="en-US" b="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860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 don’t have a degree, therefore…</a:t>
            </a:r>
          </a:p>
          <a:p>
            <a:pPr marL="349250"/>
            <a:r>
              <a:rPr lang="en-US" sz="2800" b="0" i="1" dirty="0" smtClean="0">
                <a:solidFill>
                  <a:schemeClr val="bg1"/>
                </a:solidFill>
              </a:rPr>
              <a:t>my income is limited…I’m not as respected…</a:t>
            </a:r>
          </a:p>
          <a:p>
            <a:pPr marL="349250"/>
            <a:r>
              <a:rPr lang="en-US" sz="2800" b="0" i="1" dirty="0" smtClean="0">
                <a:solidFill>
                  <a:schemeClr val="bg1"/>
                </a:solidFill>
              </a:rPr>
              <a:t>I’m not as smart as those with degrees</a:t>
            </a:r>
            <a:br>
              <a:rPr lang="en-US" sz="2800" b="0" i="1" dirty="0" smtClean="0">
                <a:solidFill>
                  <a:schemeClr val="bg1"/>
                </a:solidFill>
              </a:rPr>
            </a:br>
            <a:endParaRPr lang="en-US" sz="2000" b="0" i="1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I have a disability, therefore…</a:t>
            </a:r>
          </a:p>
          <a:p>
            <a:pPr marL="349250"/>
            <a:r>
              <a:rPr lang="en-US" sz="2800" b="0" i="1" dirty="0" smtClean="0">
                <a:solidFill>
                  <a:schemeClr val="bg1"/>
                </a:solidFill>
              </a:rPr>
              <a:t>… I can’t find a good job… No one wants to hire a cripple… I have no way to get to</a:t>
            </a:r>
            <a:br>
              <a:rPr lang="en-US" sz="2800" b="0" i="1" dirty="0" smtClean="0">
                <a:solidFill>
                  <a:schemeClr val="bg1"/>
                </a:solidFill>
              </a:rPr>
            </a:br>
            <a:r>
              <a:rPr lang="en-US" sz="2800" b="0" i="1" dirty="0" smtClean="0">
                <a:solidFill>
                  <a:schemeClr val="bg1"/>
                </a:solidFill>
              </a:rPr>
              <a:t>work…What if I couldn’t last all day?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810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915709">
                      <a:alpha val="43000"/>
                    </a:srgbClr>
                  </a:outerShdw>
                </a:effectLst>
              </a:rPr>
              <a:t>Facts vs. Beliefs</a:t>
            </a:r>
            <a:endParaRPr lang="en-US" sz="3600" dirty="0">
              <a:effectLst>
                <a:outerShdw blurRad="38100" dist="38100" dir="2700000" algn="tl">
                  <a:srgbClr val="915709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6" descr="therapist couch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4800600"/>
            <a:ext cx="2138363" cy="18111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52400" y="6096000"/>
            <a:ext cx="1541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</a:t>
            </a:r>
            <a:r>
              <a:rPr lang="en-US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Alert</a:t>
            </a:r>
            <a:endParaRPr lang="en-US" sz="32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743200"/>
            <a:ext cx="8458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1" dirty="0" smtClean="0">
                <a:solidFill>
                  <a:schemeClr val="bg1"/>
                </a:solidFill>
                <a:latin typeface="Calibri" pitchFamily="34" charset="0"/>
              </a:rPr>
              <a:t>Bad things have happened to me…</a:t>
            </a:r>
            <a:r>
              <a:rPr lang="en-US" sz="3200" b="0" dirty="0" smtClean="0">
                <a:solidFill>
                  <a:srgbClr val="915709"/>
                </a:solidFill>
                <a:effectLst>
                  <a:outerShdw blurRad="38100" dist="38100" dir="2700000" algn="tl">
                    <a:srgbClr val="000000">
                      <a:alpha val="86000"/>
                    </a:srgbClr>
                  </a:outerShdw>
                </a:effectLst>
                <a:latin typeface="Calibri" pitchFamily="34" charset="0"/>
                <a:sym typeface="Wingdings"/>
              </a:rPr>
              <a:t></a:t>
            </a:r>
            <a:r>
              <a:rPr lang="en-US" sz="3200" b="0" dirty="0" smtClean="0">
                <a:solidFill>
                  <a:srgbClr val="915709"/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  <a:latin typeface="Calibri" pitchFamily="34" charset="0"/>
                <a:sym typeface="Wingdings"/>
              </a:rPr>
              <a:t> </a:t>
            </a:r>
            <a:r>
              <a:rPr lang="en-US" sz="3200" b="0" dirty="0" smtClean="0">
                <a:solidFill>
                  <a:srgbClr val="915709"/>
                </a:solidFill>
                <a:effectLst>
                  <a:outerShdw blurRad="38100" dist="38100" dir="2700000" algn="tl">
                    <a:srgbClr val="000000">
                      <a:alpha val="86000"/>
                    </a:srgbClr>
                  </a:outerShdw>
                </a:effectLst>
                <a:latin typeface="Calibri" pitchFamily="34" charset="0"/>
                <a:sym typeface="Wingdings"/>
              </a:rPr>
              <a:t></a:t>
            </a:r>
            <a:r>
              <a:rPr lang="en-US" sz="3200" b="0" dirty="0" smtClean="0">
                <a:solidFill>
                  <a:srgbClr val="915709"/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  <a:latin typeface="Calibri" pitchFamily="34" charset="0"/>
                <a:sym typeface="Wingdings"/>
              </a:rPr>
              <a:t> </a:t>
            </a:r>
            <a:endParaRPr lang="en-US" sz="3200" b="0" dirty="0" smtClean="0">
              <a:solidFill>
                <a:srgbClr val="915709"/>
              </a:solidFill>
              <a:latin typeface="Calibri" pitchFamily="34" charset="0"/>
            </a:endParaRPr>
          </a:p>
          <a:p>
            <a:pPr algn="ctr"/>
            <a:r>
              <a:rPr lang="en-US" sz="1000" b="0" i="1" dirty="0" smtClean="0">
                <a:latin typeface="Calibri" pitchFamily="34" charset="0"/>
              </a:rPr>
              <a:t/>
            </a:r>
            <a:br>
              <a:rPr lang="en-US" sz="1000" b="0" i="1" dirty="0" smtClean="0">
                <a:latin typeface="Calibri" pitchFamily="34" charset="0"/>
              </a:rPr>
            </a:br>
            <a:r>
              <a:rPr lang="en-US" sz="3200" b="0" dirty="0" smtClean="0">
                <a:solidFill>
                  <a:srgbClr val="915709"/>
                </a:solidFill>
                <a:latin typeface="Calibri" pitchFamily="34" charset="0"/>
                <a:sym typeface="Wingdings"/>
              </a:rPr>
              <a:t> </a:t>
            </a:r>
            <a:r>
              <a:rPr lang="en-US" sz="3200" b="0" dirty="0" smtClean="0">
                <a:solidFill>
                  <a:srgbClr val="915709"/>
                </a:solidFill>
                <a:effectLst>
                  <a:outerShdw blurRad="38100" dist="38100" dir="2700000" algn="tl">
                    <a:srgbClr val="000000">
                      <a:alpha val="86000"/>
                    </a:srgbClr>
                  </a:outerShdw>
                </a:effectLst>
                <a:latin typeface="Calibri" pitchFamily="34" charset="0"/>
                <a:sym typeface="Wingdings"/>
              </a:rPr>
              <a:t></a:t>
            </a:r>
            <a:r>
              <a:rPr lang="en-US" sz="3200" b="0" dirty="0" smtClean="0">
                <a:solidFill>
                  <a:srgbClr val="915709"/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  <a:latin typeface="Calibri" pitchFamily="34" charset="0"/>
                <a:sym typeface="Wingdings"/>
              </a:rPr>
              <a:t> </a:t>
            </a:r>
            <a:r>
              <a:rPr lang="en-US" sz="3200" b="0" dirty="0" smtClean="0">
                <a:solidFill>
                  <a:srgbClr val="915709"/>
                </a:solidFill>
                <a:effectLst>
                  <a:outerShdw blurRad="38100" dist="38100" dir="2700000" algn="tl">
                    <a:srgbClr val="000000">
                      <a:alpha val="86000"/>
                    </a:srgbClr>
                  </a:outerShdw>
                </a:effectLst>
                <a:latin typeface="Calibri" pitchFamily="34" charset="0"/>
                <a:sym typeface="Wingdings"/>
              </a:rPr>
              <a:t></a:t>
            </a:r>
            <a:r>
              <a:rPr lang="en-US" sz="3200" b="0" dirty="0" smtClean="0">
                <a:solidFill>
                  <a:srgbClr val="915709"/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  <a:latin typeface="Calibri" pitchFamily="34" charset="0"/>
                <a:sym typeface="Wingdings"/>
              </a:rPr>
              <a:t> </a:t>
            </a:r>
            <a:r>
              <a:rPr lang="en-US" sz="3200" b="0" i="1" dirty="0">
                <a:solidFill>
                  <a:schemeClr val="bg1"/>
                </a:solidFill>
                <a:latin typeface="Calibri" pitchFamily="34" charset="0"/>
                <a:sym typeface="Wingdings"/>
              </a:rPr>
              <a:t>t</a:t>
            </a:r>
            <a:r>
              <a:rPr lang="en-US" sz="3200" b="0" i="1" dirty="0" smtClean="0">
                <a:solidFill>
                  <a:schemeClr val="bg1"/>
                </a:solidFill>
                <a:latin typeface="Calibri" pitchFamily="34" charset="0"/>
              </a:rPr>
              <a:t>herefore I’m not safe…</a:t>
            </a:r>
          </a:p>
          <a:p>
            <a:pPr algn="ctr"/>
            <a:r>
              <a:rPr lang="en-US" sz="1400" b="0" i="1" dirty="0" smtClean="0">
                <a:latin typeface="Calibri" pitchFamily="34" charset="0"/>
              </a:rPr>
              <a:t/>
            </a:r>
            <a:br>
              <a:rPr lang="en-US" sz="1400" b="0" i="1" dirty="0" smtClean="0">
                <a:latin typeface="Calibri" pitchFamily="34" charset="0"/>
              </a:rPr>
            </a:br>
            <a:r>
              <a:rPr lang="en-US" sz="3200" b="0" i="1" dirty="0">
                <a:solidFill>
                  <a:schemeClr val="bg1"/>
                </a:solidFill>
                <a:latin typeface="Calibri" pitchFamily="34" charset="0"/>
              </a:rPr>
              <a:t>a</a:t>
            </a:r>
            <a:r>
              <a:rPr lang="en-US" sz="3200" b="0" i="1" dirty="0" smtClean="0">
                <a:solidFill>
                  <a:schemeClr val="bg1"/>
                </a:solidFill>
                <a:latin typeface="Calibri" pitchFamily="34" charset="0"/>
              </a:rPr>
              <a:t>nd if I stay fearful and hyper-vigilant </a:t>
            </a:r>
            <a:r>
              <a:rPr lang="en-US" sz="3200" b="0" dirty="0" smtClean="0">
                <a:solidFill>
                  <a:srgbClr val="915709"/>
                </a:solidFill>
                <a:effectLst>
                  <a:outerShdw blurRad="38100" dist="38100" dir="2700000" algn="tl">
                    <a:srgbClr val="000000">
                      <a:alpha val="86000"/>
                    </a:srgbClr>
                  </a:outerShdw>
                </a:effectLst>
                <a:latin typeface="Calibri" pitchFamily="34" charset="0"/>
                <a:sym typeface="Wingdings"/>
              </a:rPr>
              <a:t></a:t>
            </a:r>
            <a:r>
              <a:rPr lang="en-US" sz="3200" b="0" dirty="0" smtClean="0">
                <a:solidFill>
                  <a:srgbClr val="915709"/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  <a:latin typeface="Calibri" pitchFamily="34" charset="0"/>
                <a:sym typeface="Wingdings"/>
              </a:rPr>
              <a:t> </a:t>
            </a:r>
            <a:r>
              <a:rPr lang="en-US" sz="3200" b="0" dirty="0" smtClean="0">
                <a:solidFill>
                  <a:srgbClr val="915709"/>
                </a:solidFill>
                <a:effectLst>
                  <a:outerShdw blurRad="38100" dist="38100" dir="2700000" algn="tl">
                    <a:srgbClr val="000000">
                      <a:alpha val="86000"/>
                    </a:srgbClr>
                  </a:outerShdw>
                </a:effectLst>
                <a:latin typeface="Calibri" pitchFamily="34" charset="0"/>
                <a:sym typeface="Wingdings"/>
              </a:rPr>
              <a:t></a:t>
            </a:r>
            <a:r>
              <a:rPr lang="en-US" sz="3200" b="0" dirty="0" smtClean="0">
                <a:solidFill>
                  <a:srgbClr val="915709"/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  <a:latin typeface="Calibri" pitchFamily="34" charset="0"/>
                <a:sym typeface="Wingdings"/>
              </a:rPr>
              <a:t> </a:t>
            </a:r>
            <a:endParaRPr lang="en-US" sz="3200" b="0" i="1" dirty="0" smtClean="0">
              <a:latin typeface="Calibri" pitchFamily="34" charset="0"/>
            </a:endParaRPr>
          </a:p>
          <a:p>
            <a:pPr algn="ctr"/>
            <a:r>
              <a:rPr lang="en-US" sz="1400" b="0" i="1" dirty="0" smtClean="0">
                <a:latin typeface="Calibri" pitchFamily="34" charset="0"/>
              </a:rPr>
              <a:t/>
            </a:r>
            <a:br>
              <a:rPr lang="en-US" sz="1400" b="0" i="1" dirty="0" smtClean="0">
                <a:latin typeface="Calibri" pitchFamily="34" charset="0"/>
              </a:rPr>
            </a:br>
            <a:r>
              <a:rPr lang="en-US" sz="3200" b="0" dirty="0" smtClean="0">
                <a:solidFill>
                  <a:srgbClr val="915709"/>
                </a:solidFill>
                <a:effectLst>
                  <a:outerShdw blurRad="38100" dist="38100" dir="2700000" algn="tl">
                    <a:srgbClr val="000000">
                      <a:alpha val="86000"/>
                    </a:srgbClr>
                  </a:outerShdw>
                </a:effectLst>
                <a:latin typeface="Calibri" pitchFamily="34" charset="0"/>
                <a:sym typeface="Wingdings"/>
              </a:rPr>
              <a:t> </a:t>
            </a:r>
            <a:r>
              <a:rPr lang="en-US" sz="3200" b="0" dirty="0" smtClean="0">
                <a:solidFill>
                  <a:srgbClr val="915709"/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  <a:latin typeface="Calibri" pitchFamily="34" charset="0"/>
                <a:sym typeface="Wingdings"/>
              </a:rPr>
              <a:t> </a:t>
            </a:r>
            <a:r>
              <a:rPr lang="en-US" sz="3200" b="0" dirty="0" smtClean="0">
                <a:solidFill>
                  <a:srgbClr val="915709"/>
                </a:solidFill>
                <a:effectLst>
                  <a:outerShdw blurRad="38100" dist="38100" dir="2700000" algn="tl">
                    <a:srgbClr val="000000">
                      <a:alpha val="86000"/>
                    </a:srgbClr>
                  </a:outerShdw>
                </a:effectLst>
                <a:latin typeface="Calibri" pitchFamily="34" charset="0"/>
                <a:sym typeface="Wingdings"/>
              </a:rPr>
              <a:t></a:t>
            </a:r>
            <a:r>
              <a:rPr lang="en-US" sz="3200" b="0" dirty="0" smtClean="0">
                <a:solidFill>
                  <a:srgbClr val="915709"/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  <a:latin typeface="Calibri" pitchFamily="34" charset="0"/>
                <a:sym typeface="Wingdings"/>
              </a:rPr>
              <a:t> </a:t>
            </a:r>
            <a:r>
              <a:rPr lang="en-US" sz="3200" b="0" i="1" dirty="0" smtClean="0">
                <a:solidFill>
                  <a:schemeClr val="bg1"/>
                </a:solidFill>
                <a:latin typeface="Calibri" pitchFamily="34" charset="0"/>
              </a:rPr>
              <a:t>then I can keep bad things from happening</a:t>
            </a:r>
          </a:p>
          <a:p>
            <a:pPr algn="ctr"/>
            <a:r>
              <a:rPr lang="en-US" sz="1400" b="0" i="1" dirty="0" smtClean="0">
                <a:latin typeface="Calibri" pitchFamily="34" charset="0"/>
              </a:rPr>
              <a:t/>
            </a:r>
            <a:br>
              <a:rPr lang="en-US" sz="1400" b="0" i="1" dirty="0" smtClean="0">
                <a:latin typeface="Calibri" pitchFamily="34" charset="0"/>
              </a:rPr>
            </a:br>
            <a:r>
              <a:rPr lang="en-US" sz="3200" b="0" i="1" dirty="0" smtClean="0">
                <a:latin typeface="Calibri" pitchFamily="34" charset="0"/>
              </a:rPr>
              <a:t> </a:t>
            </a:r>
            <a:r>
              <a:rPr lang="en-US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6000"/>
                    </a:srgbClr>
                  </a:outerShdw>
                </a:effectLst>
                <a:latin typeface="Calibri" pitchFamily="34" charset="0"/>
                <a:sym typeface="Wingdings"/>
              </a:rPr>
              <a:t></a:t>
            </a:r>
            <a:r>
              <a:rPr lang="en-US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  <a:latin typeface="Calibri" pitchFamily="34" charset="0"/>
                <a:sym typeface="Wingdings"/>
              </a:rPr>
              <a:t> </a:t>
            </a:r>
            <a:r>
              <a:rPr lang="en-US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6000"/>
                    </a:srgbClr>
                  </a:outerShdw>
                </a:effectLst>
                <a:latin typeface="Calibri" pitchFamily="34" charset="0"/>
                <a:sym typeface="Wingdings"/>
              </a:rPr>
              <a:t></a:t>
            </a:r>
            <a:r>
              <a:rPr lang="en-US" sz="3200" b="0" dirty="0" smtClean="0">
                <a:solidFill>
                  <a:srgbClr val="915709"/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  <a:latin typeface="Calibri" pitchFamily="34" charset="0"/>
                <a:sym typeface="Wingdings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latin typeface="Calibri" pitchFamily="34" charset="0"/>
                <a:sym typeface="Wingdings"/>
              </a:rPr>
              <a:t>and t</a:t>
            </a:r>
            <a:r>
              <a:rPr lang="en-US" sz="3200" i="1" dirty="0" smtClean="0">
                <a:solidFill>
                  <a:schemeClr val="bg1"/>
                </a:solidFill>
                <a:latin typeface="Calibri" pitchFamily="34" charset="0"/>
              </a:rPr>
              <a:t>hen I’ll be safe! </a:t>
            </a:r>
            <a:endParaRPr lang="en-US" sz="28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381000"/>
            <a:ext cx="6034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C00000">
                      <a:alpha val="43000"/>
                    </a:srgbClr>
                  </a:outerShdw>
                </a:effectLst>
              </a:rPr>
              <a:t>The Erroneous Chain of Logic</a:t>
            </a:r>
            <a:endParaRPr lang="en-US" sz="3200" dirty="0">
              <a:effectLst>
                <a:outerShdw blurRad="38100" dist="38100" dir="2700000" algn="tl">
                  <a:srgbClr val="C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 descr="Rapport breakin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066800"/>
            <a:ext cx="3525689" cy="1280160"/>
          </a:xfrm>
          <a:prstGeom prst="rect">
            <a:avLst/>
          </a:prstGeom>
          <a:ln w="28575">
            <a:solidFill>
              <a:srgbClr val="91570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467600" y="6248400"/>
            <a:ext cx="1541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Alert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rgbClr val="008080"/>
            </a:gs>
            <a:gs pos="95000">
              <a:srgbClr val="FFFFCC"/>
            </a:gs>
            <a:gs pos="100000">
              <a:srgbClr val="915709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371600"/>
            <a:ext cx="8153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</a:rPr>
              <a:t>I’ve never been good at managing money </a:t>
            </a:r>
            <a:r>
              <a:rPr lang="en-US" sz="2400" b="0" dirty="0" smtClean="0">
                <a:solidFill>
                  <a:schemeClr val="bg1"/>
                </a:solidFill>
              </a:rPr>
              <a:t>(F)</a:t>
            </a:r>
            <a:endParaRPr lang="en-US" sz="2800" b="0" i="1" dirty="0" smtClean="0">
              <a:solidFill>
                <a:schemeClr val="bg1"/>
              </a:solidFill>
            </a:endParaRPr>
          </a:p>
          <a:p>
            <a:r>
              <a:rPr lang="en-US" sz="2800" b="0" i="1" dirty="0" smtClean="0">
                <a:solidFill>
                  <a:schemeClr val="bg1"/>
                </a:solidFill>
              </a:rPr>
              <a:t>… I won’t </a:t>
            </a:r>
            <a:r>
              <a:rPr lang="en-US" sz="2800" b="0" i="1" u="sng" dirty="0" smtClean="0">
                <a:solidFill>
                  <a:schemeClr val="bg1"/>
                </a:solidFill>
              </a:rPr>
              <a:t>ever</a:t>
            </a:r>
            <a:r>
              <a:rPr lang="en-US" sz="2800" b="0" i="1" dirty="0" smtClean="0">
                <a:solidFill>
                  <a:schemeClr val="bg1"/>
                </a:solidFill>
              </a:rPr>
              <a:t> be good at handling money </a:t>
            </a:r>
            <a:r>
              <a:rPr lang="en-US" sz="2400" b="0" dirty="0" smtClean="0">
                <a:solidFill>
                  <a:schemeClr val="bg1"/>
                </a:solidFill>
              </a:rPr>
              <a:t>(B</a:t>
            </a:r>
            <a:r>
              <a:rPr lang="en-US" sz="2800" b="0" i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000" b="0" i="1" dirty="0" smtClean="0">
                <a:solidFill>
                  <a:schemeClr val="bg1"/>
                </a:solidFill>
              </a:rPr>
              <a:t/>
            </a:r>
            <a:br>
              <a:rPr lang="en-US" sz="2000" b="0" i="1" dirty="0" smtClean="0">
                <a:solidFill>
                  <a:schemeClr val="bg1"/>
                </a:solidFill>
              </a:rPr>
            </a:br>
            <a:r>
              <a:rPr lang="en-US" sz="2800" b="0" dirty="0" smtClean="0">
                <a:solidFill>
                  <a:schemeClr val="bg1"/>
                </a:solidFill>
              </a:rPr>
              <a:t>My knee pain is from a deteriorated disc</a:t>
            </a:r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en-US" sz="2400" b="0" dirty="0" smtClean="0">
                <a:solidFill>
                  <a:schemeClr val="bg1"/>
                </a:solidFill>
              </a:rPr>
              <a:t>(F)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b="0" i="1" dirty="0" smtClean="0">
                <a:solidFill>
                  <a:schemeClr val="bg1"/>
                </a:solidFill>
              </a:rPr>
              <a:t>…  I’ll </a:t>
            </a:r>
            <a:r>
              <a:rPr lang="en-US" sz="2800" b="0" i="1" u="sng" dirty="0" smtClean="0">
                <a:solidFill>
                  <a:schemeClr val="bg1"/>
                </a:solidFill>
              </a:rPr>
              <a:t>never</a:t>
            </a:r>
            <a:r>
              <a:rPr lang="en-US" sz="2800" b="0" i="1" dirty="0" smtClean="0">
                <a:solidFill>
                  <a:schemeClr val="bg1"/>
                </a:solidFill>
              </a:rPr>
              <a:t> be able to get rid of it. </a:t>
            </a:r>
            <a:r>
              <a:rPr lang="en-US" sz="2400" b="0" dirty="0" smtClean="0">
                <a:solidFill>
                  <a:schemeClr val="bg1"/>
                </a:solidFill>
              </a:rPr>
              <a:t>(B</a:t>
            </a:r>
            <a:r>
              <a:rPr lang="en-US" sz="2800" b="0" i="1" dirty="0" smtClean="0">
                <a:solidFill>
                  <a:schemeClr val="bg1"/>
                </a:solidFill>
              </a:rPr>
              <a:t>)</a:t>
            </a:r>
          </a:p>
          <a:p>
            <a:endParaRPr lang="en-US" sz="2000" b="0" i="1" dirty="0" smtClean="0">
              <a:solidFill>
                <a:schemeClr val="bg1"/>
              </a:solidFill>
            </a:endParaRPr>
          </a:p>
          <a:p>
            <a:r>
              <a:rPr lang="en-US" sz="2800" b="0" dirty="0" smtClean="0">
                <a:solidFill>
                  <a:schemeClr val="bg1"/>
                </a:solidFill>
              </a:rPr>
              <a:t>My illness is from a disease, not an emotional issue </a:t>
            </a:r>
            <a:r>
              <a:rPr lang="en-US" sz="2400" b="0" dirty="0" smtClean="0">
                <a:solidFill>
                  <a:schemeClr val="bg1"/>
                </a:solidFill>
              </a:rPr>
              <a:t>(F…maybe)</a:t>
            </a:r>
          </a:p>
          <a:p>
            <a:r>
              <a:rPr lang="en-US" sz="2800" b="0" i="1" dirty="0" smtClean="0">
                <a:solidFill>
                  <a:schemeClr val="bg1"/>
                </a:solidFill>
              </a:rPr>
              <a:t>…. Tapping can’t cure it or make</a:t>
            </a:r>
            <a:br>
              <a:rPr lang="en-US" sz="2800" b="0" i="1" dirty="0" smtClean="0">
                <a:solidFill>
                  <a:schemeClr val="bg1"/>
                </a:solidFill>
              </a:rPr>
            </a:br>
            <a:r>
              <a:rPr lang="en-US" sz="2800" b="0" i="1" dirty="0" smtClean="0">
                <a:solidFill>
                  <a:schemeClr val="bg1"/>
                </a:solidFill>
              </a:rPr>
              <a:t>      me feel better  </a:t>
            </a:r>
            <a:r>
              <a:rPr lang="en-US" sz="2400" b="0" dirty="0">
                <a:solidFill>
                  <a:schemeClr val="bg1"/>
                </a:solidFill>
              </a:rPr>
              <a:t>(B</a:t>
            </a:r>
            <a:r>
              <a:rPr lang="en-US" sz="2800" b="0" dirty="0">
                <a:solidFill>
                  <a:schemeClr val="bg1"/>
                </a:solidFill>
              </a:rPr>
              <a:t>)</a:t>
            </a:r>
            <a:endParaRPr lang="en-US" sz="2800" b="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810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915709"/>
                  </a:outerShdw>
                </a:effectLst>
              </a:rPr>
              <a:t>Facts vs. Beliefs and Fears</a:t>
            </a:r>
            <a:endParaRPr lang="en-US" sz="3200" dirty="0">
              <a:effectLst>
                <a:outerShdw blurRad="38100" dist="38100" dir="2700000" algn="tl">
                  <a:srgbClr val="915709"/>
                </a:outerShdw>
              </a:effectLst>
            </a:endParaRPr>
          </a:p>
        </p:txBody>
      </p:sp>
      <p:pic>
        <p:nvPicPr>
          <p:cNvPr id="6" name="Picture 6" descr="therapist couch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4800600"/>
            <a:ext cx="2138363" cy="18111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524000" y="3048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0">
              <a:latin typeface="Comic Sans MS" pitchFamily="66" charset="0"/>
            </a:endParaRPr>
          </a:p>
        </p:txBody>
      </p:sp>
      <p:sp>
        <p:nvSpPr>
          <p:cNvPr id="56323" name="AutoShape 3"/>
          <p:cNvSpPr>
            <a:spLocks noChangeArrowheads="1"/>
          </p:cNvSpPr>
          <p:nvPr/>
        </p:nvSpPr>
        <p:spPr bwMode="auto">
          <a:xfrm>
            <a:off x="381000" y="457200"/>
            <a:ext cx="8458200" cy="6096000"/>
          </a:xfrm>
          <a:prstGeom prst="foldedCorner">
            <a:avLst>
              <a:gd name="adj" fmla="val 12500"/>
            </a:avLst>
          </a:prstGeom>
          <a:solidFill>
            <a:srgbClr val="FFFFCC">
              <a:alpha val="25882"/>
            </a:srgbClr>
          </a:solidFill>
          <a:ln w="41275">
            <a:solidFill>
              <a:srgbClr val="9A0000"/>
            </a:solidFill>
            <a:round/>
            <a:headEnd/>
            <a:tailEnd/>
          </a:ln>
        </p:spPr>
        <p:txBody>
          <a:bodyPr anchor="ctr"/>
          <a:lstStyle/>
          <a:p>
            <a:endParaRPr lang="en-US" sz="4000" u="sng" dirty="0"/>
          </a:p>
          <a:p>
            <a:endParaRPr lang="en-US" sz="3600" dirty="0"/>
          </a:p>
          <a:p>
            <a:r>
              <a:rPr lang="en-US" sz="3400" dirty="0"/>
              <a:t/>
            </a:r>
            <a:br>
              <a:rPr lang="en-US" sz="3400" dirty="0"/>
            </a:br>
            <a:endParaRPr lang="en-US" sz="3400" dirty="0"/>
          </a:p>
          <a:p>
            <a:endParaRPr lang="en-US" sz="3400" dirty="0"/>
          </a:p>
          <a:p>
            <a:r>
              <a:rPr lang="en-US" sz="3600" dirty="0" smtClean="0"/>
              <a:t>                             </a:t>
            </a:r>
            <a:endParaRPr lang="en-US" sz="3600" dirty="0"/>
          </a:p>
          <a:p>
            <a:endParaRPr lang="en-US" sz="1400" dirty="0"/>
          </a:p>
          <a:p>
            <a:pPr lvl="1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pPr lvl="1"/>
            <a:r>
              <a:rPr lang="en-US" sz="3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3) </a:t>
            </a:r>
            <a:r>
              <a:rPr lang="en-US" sz="3200" dirty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Bundle the obstacles </a:t>
            </a:r>
            <a:r>
              <a:rPr lang="en-US" sz="3200" b="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(fears and  </a:t>
            </a:r>
            <a:br>
              <a:rPr lang="en-US" sz="3200" b="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b="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beliefs)</a:t>
            </a:r>
            <a:r>
              <a:rPr lang="en-US" sz="3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give </a:t>
            </a:r>
            <a:r>
              <a:rPr lang="en-US" sz="3200" dirty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them </a:t>
            </a:r>
            <a:r>
              <a:rPr lang="en-US" sz="3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“pull factor”   </a:t>
            </a:r>
            <a:br>
              <a:rPr lang="en-US" sz="3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sz="4000" b="0" dirty="0"/>
          </a:p>
          <a:p>
            <a:pPr algn="ctr"/>
            <a:r>
              <a:rPr lang="en-US" sz="2800" b="0" dirty="0" smtClean="0"/>
              <a:t>10 </a:t>
            </a:r>
            <a:r>
              <a:rPr lang="en-US" sz="2800" b="0" dirty="0"/>
              <a:t>means </a:t>
            </a:r>
            <a:r>
              <a:rPr lang="en-US" sz="2800" b="0" dirty="0" smtClean="0"/>
              <a:t>a strong </a:t>
            </a:r>
            <a:r>
              <a:rPr lang="en-US" sz="2800" b="0" dirty="0"/>
              <a:t>attachment</a:t>
            </a:r>
            <a:br>
              <a:rPr lang="en-US" sz="2800" b="0" dirty="0"/>
            </a:br>
            <a:r>
              <a:rPr lang="en-US" sz="2800" b="0" dirty="0" smtClean="0"/>
              <a:t>to limiting beliefs and fears.  </a:t>
            </a:r>
          </a:p>
          <a:p>
            <a:pPr algn="ctr"/>
            <a:r>
              <a:rPr lang="en-US" sz="2800" b="0" dirty="0"/>
              <a:t> </a:t>
            </a:r>
            <a:r>
              <a:rPr lang="en-US" sz="2800" b="0" dirty="0" smtClean="0"/>
              <a:t>  Zero is none</a:t>
            </a:r>
            <a:endParaRPr lang="en-US" sz="2800" b="0" dirty="0"/>
          </a:p>
          <a:p>
            <a:endParaRPr lang="en-US" sz="1400" u="sng" dirty="0"/>
          </a:p>
          <a:p>
            <a:endParaRPr lang="en-US" sz="1200" dirty="0"/>
          </a:p>
          <a:p>
            <a:endParaRPr lang="en-US" sz="3600" dirty="0"/>
          </a:p>
          <a:p>
            <a:endParaRPr lang="en-US" sz="3600" dirty="0">
              <a:solidFill>
                <a:srgbClr val="000099"/>
              </a:solidFill>
            </a:endParaRPr>
          </a:p>
          <a:p>
            <a:endParaRPr lang="en-US" sz="1200" dirty="0">
              <a:solidFill>
                <a:srgbClr val="000099"/>
              </a:solidFill>
            </a:endParaRPr>
          </a:p>
          <a:p>
            <a:endParaRPr lang="en-US" sz="3600" dirty="0">
              <a:solidFill>
                <a:srgbClr val="000099"/>
              </a:solidFill>
            </a:endParaRPr>
          </a:p>
          <a:p>
            <a:endParaRPr lang="en-US" sz="36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114800" y="762000"/>
            <a:ext cx="1324402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UTS </a:t>
            </a:r>
            <a:b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 2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j025106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4800" y="381000"/>
            <a:ext cx="1682750" cy="168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524000" y="3048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0">
              <a:latin typeface="Comic Sans MS" pitchFamily="66" charset="0"/>
            </a:endParaRPr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457200" y="457200"/>
            <a:ext cx="8305800" cy="6096000"/>
          </a:xfrm>
          <a:prstGeom prst="foldedCorner">
            <a:avLst>
              <a:gd name="adj" fmla="val 12500"/>
            </a:avLst>
          </a:prstGeom>
          <a:solidFill>
            <a:srgbClr val="FFFFCC">
              <a:alpha val="27058"/>
            </a:srgbClr>
          </a:solidFill>
          <a:ln w="41275">
            <a:solidFill>
              <a:srgbClr val="9A0000"/>
            </a:solidFill>
            <a:round/>
            <a:headEnd/>
            <a:tailEnd/>
          </a:ln>
        </p:spPr>
        <p:txBody>
          <a:bodyPr anchor="ctr"/>
          <a:lstStyle/>
          <a:p>
            <a:endParaRPr lang="en-US" sz="4000" u="sng" dirty="0"/>
          </a:p>
          <a:p>
            <a:r>
              <a:rPr lang="en-US" sz="3600" dirty="0" smtClean="0"/>
              <a:t>                           </a:t>
            </a:r>
            <a:endParaRPr lang="en-US" sz="3600" dirty="0"/>
          </a:p>
          <a:p>
            <a:pPr lvl="1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/>
              <a:t> </a:t>
            </a:r>
            <a:endParaRPr lang="en-US" sz="900" dirty="0" smtClean="0"/>
          </a:p>
          <a:p>
            <a:pPr lvl="1"/>
            <a:r>
              <a:rPr lang="en-US" sz="3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Do a Reversal Set-up on your  </a:t>
            </a:r>
            <a:br>
              <a:rPr lang="en-US" sz="3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fears or beliefs</a:t>
            </a:r>
            <a:endParaRPr lang="en-US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100" dirty="0"/>
          </a:p>
          <a:p>
            <a:r>
              <a:rPr lang="en-US" sz="2800" b="0" i="1" dirty="0" smtClean="0"/>
              <a:t>     “</a:t>
            </a:r>
            <a:r>
              <a:rPr lang="en-US" sz="2800" b="0" i="1" dirty="0"/>
              <a:t>Even though these fears and beliefs keep me </a:t>
            </a:r>
            <a:br>
              <a:rPr lang="en-US" sz="2800" b="0" i="1" dirty="0"/>
            </a:br>
            <a:r>
              <a:rPr lang="en-US" sz="2800" b="0" i="1" dirty="0"/>
              <a:t>      from getting what I want, </a:t>
            </a:r>
            <a:r>
              <a:rPr lang="en-US" sz="2800" b="0" i="1" dirty="0" smtClean="0"/>
              <a:t>there’s </a:t>
            </a:r>
            <a:r>
              <a:rPr lang="en-US" sz="2800" b="0" i="1" dirty="0"/>
              <a:t>a part of me…”</a:t>
            </a:r>
            <a:endParaRPr lang="en-US" sz="1400" b="0" i="1" dirty="0"/>
          </a:p>
          <a:p>
            <a:pPr lvl="1"/>
            <a:endParaRPr lang="en-US" sz="1100" b="0" i="1" dirty="0"/>
          </a:p>
          <a:p>
            <a:endParaRPr lang="en-US" sz="3600" dirty="0"/>
          </a:p>
        </p:txBody>
      </p:sp>
      <p:sp>
        <p:nvSpPr>
          <p:cNvPr id="1454085" name="Text Box 5"/>
          <p:cNvSpPr txBox="1">
            <a:spLocks noChangeArrowheads="1"/>
          </p:cNvSpPr>
          <p:nvPr/>
        </p:nvSpPr>
        <p:spPr bwMode="auto">
          <a:xfrm>
            <a:off x="1143000" y="5257800"/>
            <a:ext cx="67056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/>
            </a:r>
            <a:br>
              <a:rPr lang="en-US" sz="2600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6" name="Picture 4" descr="j025106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4800" y="304800"/>
            <a:ext cx="168275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114800" y="762000"/>
            <a:ext cx="1324402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UTS </a:t>
            </a:r>
            <a:b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 2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5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08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524000" y="3048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0">
              <a:latin typeface="Comic Sans MS" pitchFamily="66" charset="0"/>
            </a:endParaRPr>
          </a:p>
        </p:txBody>
      </p:sp>
      <p:sp>
        <p:nvSpPr>
          <p:cNvPr id="58371" name="AutoShape 3"/>
          <p:cNvSpPr>
            <a:spLocks noChangeArrowheads="1"/>
          </p:cNvSpPr>
          <p:nvPr/>
        </p:nvSpPr>
        <p:spPr bwMode="auto">
          <a:xfrm>
            <a:off x="457200" y="457200"/>
            <a:ext cx="8382000" cy="6096000"/>
          </a:xfrm>
          <a:prstGeom prst="foldedCorner">
            <a:avLst>
              <a:gd name="adj" fmla="val 12500"/>
            </a:avLst>
          </a:prstGeom>
          <a:solidFill>
            <a:srgbClr val="FFFFCC">
              <a:alpha val="27843"/>
            </a:srgbClr>
          </a:solidFill>
          <a:ln w="41275">
            <a:solidFill>
              <a:srgbClr val="9A0000"/>
            </a:solidFill>
            <a:round/>
            <a:headEnd/>
            <a:tailEnd/>
          </a:ln>
        </p:spPr>
        <p:txBody>
          <a:bodyPr anchor="ctr"/>
          <a:lstStyle/>
          <a:p>
            <a:endParaRPr lang="en-US" sz="3600" dirty="0"/>
          </a:p>
          <a:p>
            <a:endParaRPr lang="en-US" sz="3600" dirty="0"/>
          </a:p>
          <a:p>
            <a:endParaRPr lang="en-US" sz="4000" dirty="0"/>
          </a:p>
          <a:p>
            <a:pPr lvl="1"/>
            <a:endParaRPr lang="en-US" sz="3600" dirty="0" smtClean="0"/>
          </a:p>
          <a:p>
            <a:pPr lvl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3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</a:t>
            </a:r>
            <a:r>
              <a:rPr lang="en-US" sz="3200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 away the </a:t>
            </a:r>
            <a:r>
              <a:rPr lang="en-US" sz="3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blockages…</a:t>
            </a:r>
            <a:endParaRPr lang="en-US" sz="3200" i="1" u="sng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050" u="sng" dirty="0"/>
          </a:p>
          <a:p>
            <a:r>
              <a:rPr lang="en-US" sz="1200" b="0" i="1" dirty="0" smtClean="0"/>
              <a:t/>
            </a:r>
            <a:br>
              <a:rPr lang="en-US" sz="1200" b="0" i="1" dirty="0" smtClean="0"/>
            </a:br>
            <a:r>
              <a:rPr lang="en-US" sz="1200" b="0" i="1" dirty="0" smtClean="0"/>
              <a:t>       </a:t>
            </a:r>
            <a:r>
              <a:rPr lang="en-US" sz="2800" b="0" i="1" dirty="0" smtClean="0"/>
              <a:t>Use the Golden Gate technique template to </a:t>
            </a:r>
            <a:br>
              <a:rPr lang="en-US" sz="2800" b="0" i="1" dirty="0" smtClean="0"/>
            </a:br>
            <a:r>
              <a:rPr lang="en-US" sz="2800" b="0" i="1" dirty="0" smtClean="0"/>
              <a:t>   tap away the fears, beliefs, doubts, </a:t>
            </a:r>
            <a:br>
              <a:rPr lang="en-US" sz="2800" b="0" i="1" dirty="0" smtClean="0"/>
            </a:br>
            <a:r>
              <a:rPr lang="en-US" sz="2800" b="0" i="1" dirty="0" smtClean="0"/>
              <a:t>   worries, other </a:t>
            </a:r>
            <a:r>
              <a:rPr lang="en-US" sz="2800" b="0" i="1" dirty="0" err="1" smtClean="0"/>
              <a:t>obstacless</a:t>
            </a:r>
            <a:r>
              <a:rPr lang="en-US" sz="2800" b="0" i="1" dirty="0" smtClean="0"/>
              <a:t> </a:t>
            </a:r>
            <a:endParaRPr lang="en-US" b="0" i="1" dirty="0"/>
          </a:p>
          <a:p>
            <a:endParaRPr lang="en-US" sz="1100" i="1" dirty="0" smtClean="0"/>
          </a:p>
          <a:p>
            <a:r>
              <a:rPr lang="en-US" i="1" dirty="0" smtClean="0"/>
              <a:t>      </a:t>
            </a:r>
            <a:endParaRPr lang="en-US" i="1" dirty="0"/>
          </a:p>
          <a:p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58373" name="Picture 5" descr="Blockage_toi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419600"/>
            <a:ext cx="1943100" cy="2159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j025106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600" y="304800"/>
            <a:ext cx="168275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114800" y="762000"/>
            <a:ext cx="1324402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UTS 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 2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2362200"/>
            <a:ext cx="17524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Demo</a:t>
            </a:r>
            <a:endParaRPr lang="en-US" sz="4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524000" y="3048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0">
              <a:latin typeface="Comic Sans MS" pitchFamily="66" charset="0"/>
            </a:endParaRPr>
          </a:p>
        </p:txBody>
      </p:sp>
      <p:sp>
        <p:nvSpPr>
          <p:cNvPr id="1462275" name="Rectangle 3"/>
          <p:cNvSpPr>
            <a:spLocks noChangeArrowheads="1"/>
          </p:cNvSpPr>
          <p:nvPr/>
        </p:nvSpPr>
        <p:spPr bwMode="auto">
          <a:xfrm>
            <a:off x="381000" y="457200"/>
            <a:ext cx="82296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>
                <a:solidFill>
                  <a:srgbClr val="9157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4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Dyads </a:t>
            </a:r>
            <a:r>
              <a:rPr lang="en-US" sz="4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/>
            </a:r>
            <a:br>
              <a:rPr lang="en-US" sz="4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n-US" sz="4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</a:t>
            </a:r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on Busting Beliefs and Fears</a:t>
            </a:r>
            <a:endParaRPr lang="en-US" sz="40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49213" lvl="1" indent="45720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Find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 partner</a:t>
            </a:r>
          </a:p>
          <a:p>
            <a:pPr marL="49213" lvl="1" indent="45720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Decide who starts as “A” </a:t>
            </a:r>
            <a:r>
              <a:rPr lang="en-US" sz="2800" b="0" dirty="0" smtClean="0">
                <a:solidFill>
                  <a:schemeClr val="bg1"/>
                </a:solidFill>
                <a:cs typeface="Arial" charset="0"/>
              </a:rPr>
              <a:t>(Coach)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49213" lvl="1" indent="45720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Switch Roles when time is up</a:t>
            </a:r>
            <a:endParaRPr lang="en-US" sz="2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5" name="Picture 4" descr="Belief busting with hamm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3886200"/>
            <a:ext cx="3893281" cy="2590800"/>
          </a:xfrm>
          <a:prstGeom prst="rect">
            <a:avLst/>
          </a:prstGeom>
          <a:ln>
            <a:solidFill>
              <a:srgbClr val="A5002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3962400"/>
          </a:xfrm>
        </p:spPr>
        <p:txBody>
          <a:bodyPr/>
          <a:lstStyle/>
          <a:p>
            <a:pPr indent="0" eaLnBrk="1" hangingPunct="1">
              <a:lnSpc>
                <a:spcPct val="80000"/>
              </a:lnSpc>
              <a:defRPr/>
            </a:pPr>
            <a:endParaRPr lang="en-US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indent="0" eaLnBrk="1" hangingPunct="1">
              <a:lnSpc>
                <a:spcPct val="80000"/>
              </a:lnSpc>
              <a:spcBef>
                <a:spcPts val="1800"/>
              </a:spcBef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Deal with hard-to-measure issues: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 clutter, 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   procrastination, being stuck, weight, addictions</a:t>
            </a:r>
            <a:br>
              <a:rPr lang="en-US" sz="2800" dirty="0" smtClean="0">
                <a:solidFill>
                  <a:schemeClr val="bg1"/>
                </a:solidFill>
                <a:latin typeface="Arial" charset="0"/>
              </a:rPr>
            </a:br>
            <a:endParaRPr lang="en-US" sz="1200" dirty="0" smtClean="0">
              <a:solidFill>
                <a:schemeClr val="bg1"/>
              </a:solidFill>
              <a:latin typeface="Arial" charset="0"/>
            </a:endParaRPr>
          </a:p>
          <a:p>
            <a:pPr indent="0" eaLnBrk="1" hangingPunct="1">
              <a:lnSpc>
                <a:spcPct val="80000"/>
              </a:lnSpc>
              <a:spcBef>
                <a:spcPts val="18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 Easily identify core issues: </a:t>
            </a:r>
            <a:r>
              <a:rPr lang="en-US" sz="2600" dirty="0" smtClean="0">
                <a:solidFill>
                  <a:schemeClr val="bg1"/>
                </a:solidFill>
                <a:latin typeface="Arial" charset="0"/>
              </a:rPr>
              <a:t>by identifying </a:t>
            </a:r>
            <a:br>
              <a:rPr lang="en-US" sz="26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2600" dirty="0" smtClean="0">
                <a:solidFill>
                  <a:schemeClr val="bg1"/>
                </a:solidFill>
                <a:latin typeface="Arial" charset="0"/>
              </a:rPr>
              <a:t>   obstacles (limiting beliefs and fears) in the way</a:t>
            </a:r>
          </a:p>
          <a:p>
            <a:pPr indent="0" eaLnBrk="1" hangingPunct="1">
              <a:lnSpc>
                <a:spcPct val="80000"/>
              </a:lnSpc>
              <a:spcBef>
                <a:spcPts val="1800"/>
              </a:spcBef>
              <a:defRPr/>
            </a:pP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71000"/>
                    </a:schemeClr>
                  </a:outerShdw>
                </a:effectLst>
                <a:latin typeface="Arial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Attract love, money or health, and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71000"/>
                    </a:schemeClr>
                  </a:outerShdw>
                </a:effectLst>
                <a:latin typeface="Arial" charset="0"/>
              </a:rPr>
              <a:t>…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71000"/>
                    </a:schemeClr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434627" name="Text Box 3"/>
          <p:cNvSpPr txBox="1">
            <a:spLocks noChangeArrowheads="1"/>
          </p:cNvSpPr>
          <p:nvPr/>
        </p:nvSpPr>
        <p:spPr bwMode="auto">
          <a:xfrm>
            <a:off x="3200400" y="609600"/>
            <a:ext cx="47035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Use the UTS to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:</a:t>
            </a:r>
          </a:p>
        </p:txBody>
      </p:sp>
      <p:pic>
        <p:nvPicPr>
          <p:cNvPr id="5" name="Picture 3" descr="contract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6210" y="228600"/>
            <a:ext cx="2061028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810000" y="6324600"/>
            <a:ext cx="1202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Alert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3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3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3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3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524000" y="3048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4400" b="0">
              <a:latin typeface="Comic Sans MS" pitchFamily="66" charset="0"/>
            </a:endParaRPr>
          </a:p>
        </p:txBody>
      </p:sp>
      <p:sp>
        <p:nvSpPr>
          <p:cNvPr id="1755139" name="AutoShape 3"/>
          <p:cNvSpPr>
            <a:spLocks noChangeArrowheads="1"/>
          </p:cNvSpPr>
          <p:nvPr/>
        </p:nvSpPr>
        <p:spPr bwMode="auto">
          <a:xfrm>
            <a:off x="381000" y="533400"/>
            <a:ext cx="8382000" cy="6019800"/>
          </a:xfrm>
          <a:prstGeom prst="foldedCorner">
            <a:avLst>
              <a:gd name="adj" fmla="val 12500"/>
            </a:avLst>
          </a:prstGeom>
          <a:solidFill>
            <a:srgbClr val="FFFFCC">
              <a:alpha val="25000"/>
            </a:srgbClr>
          </a:solidFill>
          <a:ln w="41275">
            <a:solidFill>
              <a:srgbClr val="80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4000" u="sng" dirty="0">
              <a:latin typeface="Arial" charset="0"/>
            </a:endParaRPr>
          </a:p>
          <a:p>
            <a:pPr>
              <a:defRPr/>
            </a:pPr>
            <a:r>
              <a:rPr lang="en-US" sz="4400" dirty="0">
                <a:latin typeface="Arial" charset="0"/>
              </a:rPr>
              <a:t>	</a:t>
            </a:r>
          </a:p>
          <a:p>
            <a:pPr algn="l">
              <a:defRPr/>
            </a:pPr>
            <a:r>
              <a:rPr lang="en-US" sz="3200" dirty="0" smtClean="0">
                <a:latin typeface="Arial" charset="0"/>
              </a:rPr>
              <a:t>   </a:t>
            </a:r>
            <a:endParaRPr lang="en-US" sz="32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endParaRPr lang="en-US" sz="1600" dirty="0">
              <a:latin typeface="Arial" charset="0"/>
            </a:endParaRPr>
          </a:p>
          <a:p>
            <a:pPr>
              <a:defRPr/>
            </a:pPr>
            <a:endParaRPr lang="en-US" sz="3600" dirty="0">
              <a:latin typeface="Arial" charset="0"/>
            </a:endParaRPr>
          </a:p>
          <a:p>
            <a:pPr>
              <a:defRPr/>
            </a:pPr>
            <a:endParaRPr lang="en-US" sz="3600" dirty="0">
              <a:latin typeface="Arial" charset="0"/>
            </a:endParaRPr>
          </a:p>
        </p:txBody>
      </p:sp>
      <p:pic>
        <p:nvPicPr>
          <p:cNvPr id="5" name="Picture 4" descr="w8_1-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276600"/>
            <a:ext cx="3238500" cy="2505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901038" y="1752600"/>
            <a:ext cx="74047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6) When your obstacles are at a </a:t>
            </a:r>
            <a:r>
              <a:rPr lang="en-US" sz="3200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3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br>
              <a:rPr lang="en-US" sz="3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3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</a:t>
            </a:r>
            <a:r>
              <a:rPr lang="en-US" sz="3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reassess your ownership of UTS</a:t>
            </a:r>
          </a:p>
          <a:p>
            <a:pPr algn="ctr"/>
            <a:r>
              <a:rPr lang="en-US" dirty="0" smtClean="0"/>
              <a:t>     </a:t>
            </a:r>
            <a:r>
              <a:rPr lang="en-US" sz="2800" dirty="0" smtClean="0"/>
              <a:t>(10 is complete ownership)</a:t>
            </a:r>
            <a:r>
              <a:rPr lang="en-US" sz="3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en-US" sz="3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endParaRPr lang="en-US" sz="3200" dirty="0">
              <a:solidFill>
                <a:srgbClr val="9A0000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114800" y="685800"/>
            <a:ext cx="1324402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UTS 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 2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1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524000" y="3048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0">
              <a:latin typeface="Comic Sans MS" pitchFamily="66" charset="0"/>
            </a:endParaRPr>
          </a:p>
        </p:txBody>
      </p:sp>
      <p:sp>
        <p:nvSpPr>
          <p:cNvPr id="58371" name="AutoShape 3"/>
          <p:cNvSpPr>
            <a:spLocks noChangeArrowheads="1"/>
          </p:cNvSpPr>
          <p:nvPr/>
        </p:nvSpPr>
        <p:spPr bwMode="auto">
          <a:xfrm>
            <a:off x="457200" y="457200"/>
            <a:ext cx="8382000" cy="6096000"/>
          </a:xfrm>
          <a:prstGeom prst="foldedCorner">
            <a:avLst>
              <a:gd name="adj" fmla="val 12500"/>
            </a:avLst>
          </a:prstGeom>
          <a:solidFill>
            <a:srgbClr val="FFFFCC">
              <a:alpha val="27843"/>
            </a:srgbClr>
          </a:solidFill>
          <a:ln w="41275">
            <a:solidFill>
              <a:srgbClr val="9A0000"/>
            </a:solidFill>
            <a:round/>
            <a:headEnd/>
            <a:tailEnd/>
          </a:ln>
        </p:spPr>
        <p:txBody>
          <a:bodyPr anchor="ctr"/>
          <a:lstStyle/>
          <a:p>
            <a:pPr lvl="1"/>
            <a:r>
              <a:rPr lang="en-US" sz="3200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7) Trouble shoot: what’s keeping </a:t>
            </a:r>
          </a:p>
          <a:p>
            <a:pPr lvl="1"/>
            <a:r>
              <a:rPr lang="en-US" sz="3200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UTS from being a</a:t>
            </a:r>
            <a:endParaRPr lang="en-US" sz="1050" u="sng" dirty="0"/>
          </a:p>
          <a:p>
            <a:pPr lvl="1"/>
            <a:endParaRPr lang="en-US" sz="3200" dirty="0" smtClean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       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6" name="Picture 4" descr="j025106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" y="304800"/>
            <a:ext cx="168275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114800" y="762000"/>
            <a:ext cx="1324402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UTS 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 2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3" descr="w8_fear diving board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352800" y="3429000"/>
            <a:ext cx="2265562" cy="246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867400" y="3429000"/>
            <a:ext cx="748923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7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16764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dirty="0" smtClean="0">
                <a:latin typeface="Arial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It’s most likely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600" b="1" i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Reluctance to Committing</a:t>
            </a:r>
            <a:endParaRPr lang="en-US" sz="4000" b="1" i="1" dirty="0" smtClean="0">
              <a:solidFill>
                <a:srgbClr val="9A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buFontTx/>
              <a:buNone/>
              <a:defRPr/>
            </a:pP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5059" name="Picture 3" descr="w8_fear diving 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352800"/>
            <a:ext cx="3393831" cy="2451100"/>
          </a:xfrm>
          <a:prstGeom prst="homePlate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25498" y="685800"/>
            <a:ext cx="861850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Trouble shooting: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>
                <a:solidFill>
                  <a:schemeClr val="bg1"/>
                </a:solidFill>
              </a:rPr>
              <a:t>If the ownership of your UTS is above 8…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92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92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16764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en-US" sz="4000" b="1" i="1" dirty="0" smtClean="0">
              <a:solidFill>
                <a:srgbClr val="9A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buFontTx/>
              <a:buNone/>
              <a:defRPr/>
            </a:pP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5059" name="Picture 3" descr="w8_fear diving 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886200"/>
            <a:ext cx="3165231" cy="2286000"/>
          </a:xfrm>
          <a:prstGeom prst="homePlate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92005" name="Rectangle 5"/>
          <p:cNvSpPr>
            <a:spLocks noChangeArrowheads="1"/>
          </p:cNvSpPr>
          <p:nvPr/>
        </p:nvSpPr>
        <p:spPr bwMode="auto">
          <a:xfrm>
            <a:off x="685800" y="1066800"/>
            <a:ext cx="8001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defRPr/>
            </a:pPr>
            <a:r>
              <a:rPr lang="en-US" sz="32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Problem:</a:t>
            </a:r>
            <a:r>
              <a:rPr lang="en-US" sz="3200" i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Reluctance to Committing</a:t>
            </a:r>
            <a:br>
              <a:rPr lang="en-US" sz="3200" i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200" i="1" dirty="0" smtClean="0">
              <a:solidFill>
                <a:srgbClr val="9A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defRPr/>
            </a:pP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Solution: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 2-3 rounds alternating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en-US" sz="2800" b="0" i="1" dirty="0" smtClean="0">
                <a:solidFill>
                  <a:schemeClr val="bg1"/>
                </a:solidFill>
                <a:latin typeface="Arial" charset="0"/>
              </a:rPr>
              <a:t>“Any remaining resistance to owning my statement … I choose to abolish it”</a:t>
            </a:r>
            <a:endParaRPr lang="en-US" sz="2800" b="0" i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2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92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92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92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300"/>
                            </p:stCondLst>
                            <p:childTnLst>
                              <p:par>
                                <p:cTn id="20" presetID="2" presetClass="exit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001000" cy="1371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…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then you still have some, beliefs, fears or obstacles in the way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7" name="Picture 6" descr="fe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3886200"/>
            <a:ext cx="1606476" cy="2133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complex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3200400"/>
            <a:ext cx="1663700" cy="25029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81000" y="609600"/>
            <a:ext cx="544892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Trouble shooting: </a:t>
            </a:r>
            <a:br>
              <a:rPr lang="en-US" sz="3200" dirty="0" smtClean="0"/>
            </a:br>
            <a:r>
              <a:rPr lang="en-US" dirty="0" smtClean="0">
                <a:solidFill>
                  <a:schemeClr val="bg1"/>
                </a:solidFill>
              </a:rPr>
              <a:t>If your UTS is </a:t>
            </a:r>
            <a:r>
              <a:rPr lang="en-US" u="sng" dirty="0" smtClean="0">
                <a:solidFill>
                  <a:schemeClr val="bg1"/>
                </a:solidFill>
              </a:rPr>
              <a:t>below</a:t>
            </a:r>
            <a:r>
              <a:rPr lang="en-US" dirty="0" smtClean="0">
                <a:solidFill>
                  <a:schemeClr val="bg1"/>
                </a:solidFill>
              </a:rPr>
              <a:t> an 8 …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4" descr="j025106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62000" y="3886200"/>
            <a:ext cx="21336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92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92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05" name="Rectangle 5"/>
          <p:cNvSpPr>
            <a:spLocks noChangeArrowheads="1"/>
          </p:cNvSpPr>
          <p:nvPr/>
        </p:nvSpPr>
        <p:spPr bwMode="auto">
          <a:xfrm>
            <a:off x="228600" y="609600"/>
            <a:ext cx="8686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algn="l">
              <a:spcBef>
                <a:spcPct val="20000"/>
              </a:spcBef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Solution:</a:t>
            </a:r>
            <a:r>
              <a:rPr lang="en-US" sz="2800" dirty="0" smtClean="0">
                <a:latin typeface="Arial" charset="0"/>
              </a:rPr>
              <a:t> identify what’s still </a:t>
            </a:r>
            <a:r>
              <a:rPr lang="en-US" sz="2800" dirty="0" smtClean="0"/>
              <a:t>holding you back and do a couple of rounds tapping it away</a:t>
            </a:r>
            <a:r>
              <a:rPr lang="en-US" sz="2800" dirty="0" smtClean="0">
                <a:latin typeface="Arial" charset="0"/>
              </a:rPr>
              <a:t>:</a:t>
            </a:r>
          </a:p>
          <a:p>
            <a:pPr marL="342900">
              <a:spcBef>
                <a:spcPct val="20000"/>
              </a:spcBef>
              <a:defRPr/>
            </a:pPr>
            <a:r>
              <a:rPr lang="en-US" sz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en-US" sz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2800" b="0" i="1" dirty="0" smtClean="0">
                <a:solidFill>
                  <a:schemeClr val="bg1"/>
                </a:solidFill>
              </a:rPr>
              <a:t>“I choose to release any </a:t>
            </a:r>
            <a:r>
              <a:rPr lang="en-US" sz="2800" b="0" i="1" dirty="0" smtClean="0">
                <a:solidFill>
                  <a:schemeClr val="bg1"/>
                </a:solidFill>
                <a:latin typeface="Arial" charset="0"/>
              </a:rPr>
              <a:t>remaining ___________ that’s keeping me from owning my statement …”</a:t>
            </a:r>
            <a:endParaRPr lang="en-US" sz="2600" b="0" i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1" name="Picture 10" descr="fe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3733800"/>
            <a:ext cx="1606476" cy="2133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complex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3048000"/>
            <a:ext cx="1663700" cy="25029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 descr="j025106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38200" y="38100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92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92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792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7789" y="762000"/>
            <a:ext cx="491256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 Away Any and All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Remaining Limiting </a:t>
            </a:r>
            <a:b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Beliefs or  Fears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limiting beliefs shad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2514600"/>
            <a:ext cx="3601112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990600" y="5943600"/>
            <a:ext cx="69653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Until ownership of the UTS is at a 10!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524000" y="3048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0">
              <a:latin typeface="Comic Sans MS" pitchFamily="66" charset="0"/>
            </a:endParaRPr>
          </a:p>
        </p:txBody>
      </p:sp>
      <p:sp>
        <p:nvSpPr>
          <p:cNvPr id="1467395" name="Text Box 3"/>
          <p:cNvSpPr txBox="1">
            <a:spLocks noChangeArrowheads="1"/>
          </p:cNvSpPr>
          <p:nvPr/>
        </p:nvSpPr>
        <p:spPr bwMode="auto">
          <a:xfrm>
            <a:off x="2514600" y="685800"/>
            <a:ext cx="6400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 Tap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your UTS twice a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day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dirty="0" smtClean="0">
                <a:solidFill>
                  <a:schemeClr val="bg1"/>
                </a:solidFill>
              </a:rPr>
              <a:t>… to stay focused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on your goal…..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4516" name="Picture 8" descr="Copy of Zp2 alt"/>
          <p:cNvPicPr>
            <a:picLocks noChangeAspect="1" noChangeArrowheads="1"/>
          </p:cNvPicPr>
          <p:nvPr/>
        </p:nvPicPr>
        <p:blipFill>
          <a:blip r:embed="rId3" cstate="print"/>
          <a:srcRect b="12959"/>
          <a:stretch>
            <a:fillRect/>
          </a:stretch>
        </p:blipFill>
        <p:spPr bwMode="auto">
          <a:xfrm>
            <a:off x="6019800" y="3733800"/>
            <a:ext cx="2667000" cy="2322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w8_happy person jumpi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00" y="381000"/>
            <a:ext cx="1884204" cy="2834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85800" y="4343400"/>
            <a:ext cx="510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…Which helps keep you in the right vibration to receive your desire!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6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6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6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6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1524000"/>
            <a:ext cx="25811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 it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 it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 it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win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85800"/>
            <a:ext cx="2152650" cy="32385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Y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4114800"/>
            <a:ext cx="3259393" cy="237744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Rectangle 4"/>
          <p:cNvSpPr/>
          <p:nvPr/>
        </p:nvSpPr>
        <p:spPr bwMode="auto">
          <a:xfrm>
            <a:off x="381000" y="381000"/>
            <a:ext cx="8305800" cy="6172200"/>
          </a:xfrm>
          <a:prstGeom prst="rect">
            <a:avLst/>
          </a:prstGeom>
          <a:noFill/>
          <a:ln w="12700" cap="flat" cmpd="sng" algn="ctr">
            <a:solidFill>
              <a:srgbClr val="9A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922" name="Text Box 2"/>
          <p:cNvSpPr txBox="1">
            <a:spLocks noChangeArrowheads="1"/>
          </p:cNvSpPr>
          <p:nvPr/>
        </p:nvSpPr>
        <p:spPr bwMode="auto">
          <a:xfrm>
            <a:off x="1524000" y="3048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4400" b="0">
              <a:effectLst/>
            </a:endParaRPr>
          </a:p>
        </p:txBody>
      </p:sp>
      <p:sp>
        <p:nvSpPr>
          <p:cNvPr id="1745923" name="AutoShape 3"/>
          <p:cNvSpPr>
            <a:spLocks noChangeArrowheads="1"/>
          </p:cNvSpPr>
          <p:nvPr/>
        </p:nvSpPr>
        <p:spPr bwMode="auto">
          <a:xfrm>
            <a:off x="533400" y="381000"/>
            <a:ext cx="8305800" cy="6096000"/>
          </a:xfrm>
          <a:prstGeom prst="foldedCorner">
            <a:avLst>
              <a:gd name="adj" fmla="val 12500"/>
            </a:avLst>
          </a:prstGeom>
          <a:solidFill>
            <a:srgbClr val="FFFFCC">
              <a:alpha val="25000"/>
            </a:srgbClr>
          </a:solidFill>
          <a:ln w="41275">
            <a:solidFill>
              <a:srgbClr val="80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 sz="4000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endParaRPr lang="en-US" sz="3400" dirty="0" smtClean="0">
              <a:effectLst/>
            </a:endParaRPr>
          </a:p>
          <a:p>
            <a:endParaRPr lang="en-US" sz="3400" dirty="0" smtClean="0"/>
          </a:p>
          <a:p>
            <a:r>
              <a:rPr lang="en-US" sz="3400" dirty="0">
                <a:effectLst/>
              </a:rPr>
              <a:t/>
            </a:r>
            <a:br>
              <a:rPr lang="en-US" sz="3400" dirty="0">
                <a:effectLst/>
              </a:rPr>
            </a:br>
            <a:endParaRPr lang="en-US" sz="1600" u="sng" dirty="0">
              <a:effectLst/>
            </a:endParaRPr>
          </a:p>
          <a:p>
            <a:pPr algn="l"/>
            <a:r>
              <a:rPr lang="en-US" sz="28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en-US" sz="2600" dirty="0"/>
          </a:p>
        </p:txBody>
      </p:sp>
      <p:pic>
        <p:nvPicPr>
          <p:cNvPr id="1745925" name="Picture 5" descr="w8_f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886200"/>
            <a:ext cx="2022475" cy="268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71800" y="762000"/>
            <a:ext cx="4114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 </a:t>
            </a:r>
            <a:r>
              <a:rPr lang="en-US" sz="3600" dirty="0" smtClean="0">
                <a:solidFill>
                  <a:srgbClr val="91570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UTS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/>
            </a:r>
            <a:br>
              <a:rPr lang="en-US" sz="36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en-US" sz="3200" dirty="0" smtClean="0">
                <a:solidFill>
                  <a:srgbClr val="91570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Part 2 Summary</a:t>
            </a:r>
            <a:endParaRPr lang="en-US" dirty="0">
              <a:solidFill>
                <a:srgbClr val="915709"/>
              </a:solidFill>
            </a:endParaRPr>
          </a:p>
        </p:txBody>
      </p:sp>
      <p:pic>
        <p:nvPicPr>
          <p:cNvPr id="8" name="Picture 4" descr="j025106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600" y="304800"/>
            <a:ext cx="168275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2057400"/>
            <a:ext cx="7924800" cy="504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600" dirty="0" smtClean="0"/>
              <a:t>Rate the believability of your UTS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600" dirty="0" smtClean="0"/>
              <a:t>Identify the fears and beliefs in your way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600" dirty="0" smtClean="0"/>
              <a:t>Bundle the ‘obstacles’ together and give them </a:t>
            </a:r>
            <a:br>
              <a:rPr lang="en-US" sz="2600" dirty="0" smtClean="0"/>
            </a:br>
            <a:r>
              <a:rPr lang="en-US" sz="2600" dirty="0" smtClean="0"/>
              <a:t>     a 10-0 intensity rating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600" dirty="0" smtClean="0"/>
              <a:t>Do a Reversal Neutralization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600" dirty="0" smtClean="0"/>
              <a:t>Tap away the obstacles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600" dirty="0" smtClean="0"/>
              <a:t>Go back and reassess the UTS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600" dirty="0" smtClean="0"/>
              <a:t>If not at a 10, trouble shoot until </a:t>
            </a:r>
            <a:br>
              <a:rPr lang="en-US" sz="2600" dirty="0" smtClean="0"/>
            </a:br>
            <a:r>
              <a:rPr lang="en-US" sz="2600" dirty="0" smtClean="0"/>
              <a:t>     you own the statement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600" dirty="0" smtClean="0"/>
              <a:t>Tap on your UTS daily, 2 times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91400" y="457200"/>
            <a:ext cx="131528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Alert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" fill="hold"/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" fill="hold"/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" fill="hold"/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" fill="hold"/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" fill="hold"/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" fill="hold"/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" fill="hold"/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" fill="hold"/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" fill="hold"/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" fill="hold"/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" fill="hold"/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" fill="hold"/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3962400"/>
          </a:xfrm>
        </p:spPr>
        <p:txBody>
          <a:bodyPr/>
          <a:lstStyle/>
          <a:p>
            <a:pPr indent="0" eaLnBrk="1" hangingPunct="1">
              <a:lnSpc>
                <a:spcPct val="80000"/>
              </a:lnSpc>
              <a:defRPr/>
            </a:pPr>
            <a:endParaRPr lang="en-US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indent="0" eaLnBrk="1" hangingPunct="1">
              <a:lnSpc>
                <a:spcPct val="80000"/>
              </a:lnSpc>
              <a:buNone/>
              <a:defRPr/>
            </a:pPr>
            <a:r>
              <a:rPr lang="en-US" sz="2800" dirty="0" smtClean="0">
                <a:latin typeface="Arial" charset="0"/>
              </a:rPr>
              <a:t/>
            </a:r>
            <a:br>
              <a:rPr lang="en-US" sz="2800" dirty="0" smtClean="0">
                <a:latin typeface="Arial" charset="0"/>
              </a:rPr>
            </a:br>
            <a:endParaRPr lang="en-US" sz="1200" dirty="0" smtClean="0">
              <a:solidFill>
                <a:schemeClr val="bg1"/>
              </a:solidFill>
              <a:latin typeface="Arial" charset="0"/>
            </a:endParaRPr>
          </a:p>
          <a:p>
            <a:pPr indent="0"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Quickly achieve goals: </a:t>
            </a:r>
          </a:p>
          <a:p>
            <a:pPr marL="625475" indent="-282575" eaLnBrk="1" hangingPunct="1">
              <a:lnSpc>
                <a:spcPct val="80000"/>
              </a:lnSpc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	- </a:t>
            </a:r>
            <a:r>
              <a:rPr lang="en-US" sz="2600" dirty="0" smtClean="0">
                <a:solidFill>
                  <a:schemeClr val="bg1"/>
                </a:solidFill>
                <a:latin typeface="Arial" charset="0"/>
              </a:rPr>
              <a:t>getting clean and sober, being on time or responsible</a:t>
            </a:r>
          </a:p>
          <a:p>
            <a:pPr marL="625475" indent="-282575" eaLnBrk="1" hangingPunct="1">
              <a:lnSpc>
                <a:spcPct val="80000"/>
              </a:lnSpc>
              <a:buNone/>
              <a:defRPr/>
            </a:pPr>
            <a:r>
              <a:rPr lang="en-US" sz="2600" dirty="0" smtClean="0">
                <a:solidFill>
                  <a:schemeClr val="bg1"/>
                </a:solidFill>
                <a:latin typeface="Arial" charset="0"/>
              </a:rPr>
              <a:t>	- being a great parent, becoming prosperous</a:t>
            </a:r>
          </a:p>
          <a:p>
            <a:pPr marL="625475" indent="-282575" eaLnBrk="1" hangingPunct="1">
              <a:lnSpc>
                <a:spcPct val="80000"/>
              </a:lnSpc>
              <a:buNone/>
              <a:defRPr/>
            </a:pPr>
            <a:r>
              <a:rPr lang="en-US" sz="2600" dirty="0" smtClean="0">
                <a:solidFill>
                  <a:schemeClr val="bg1"/>
                </a:solidFill>
                <a:latin typeface="Arial" charset="0"/>
              </a:rPr>
              <a:t>	- reaching ultimate performance levels</a:t>
            </a:r>
            <a:br>
              <a:rPr lang="en-US" sz="26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Arial" charset="0"/>
              </a:rPr>
            </a:br>
            <a:endParaRPr lang="en-US" sz="1200" dirty="0" smtClean="0">
              <a:solidFill>
                <a:schemeClr val="bg1"/>
              </a:solidFill>
              <a:latin typeface="Arial" charset="0"/>
            </a:endParaRPr>
          </a:p>
          <a:p>
            <a:pPr indent="0"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 Stay focused on goal: 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instead of fretting over </a:t>
            </a:r>
            <a:br>
              <a:rPr lang="en-US" sz="28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   what you don’t have 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(or have and don’t want)</a:t>
            </a:r>
            <a:br>
              <a:rPr lang="en-US" sz="2400" dirty="0" smtClean="0">
                <a:solidFill>
                  <a:schemeClr val="bg1"/>
                </a:solidFill>
                <a:latin typeface="Arial" charset="0"/>
              </a:rPr>
            </a:br>
            <a:endParaRPr lang="en-US" sz="2400" dirty="0" smtClean="0">
              <a:solidFill>
                <a:schemeClr val="bg1"/>
              </a:solidFill>
              <a:latin typeface="Arial" charset="0"/>
            </a:endParaRPr>
          </a:p>
          <a:p>
            <a:pPr indent="0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Easily “harness” the Law of Attraction</a:t>
            </a:r>
            <a:r>
              <a:rPr lang="en-US" sz="2800" dirty="0" smtClean="0">
                <a:latin typeface="Arial" charset="0"/>
              </a:rPr>
              <a:t/>
            </a:r>
            <a:br>
              <a:rPr lang="en-US" sz="2800" dirty="0" smtClean="0">
                <a:latin typeface="Arial" charset="0"/>
              </a:rPr>
            </a:br>
            <a:endParaRPr lang="en-US" sz="2000" dirty="0" smtClean="0">
              <a:latin typeface="Arial" charset="0"/>
            </a:endParaRPr>
          </a:p>
          <a:p>
            <a:pPr indent="0" eaLnBrk="1" hangingPunct="1">
              <a:lnSpc>
                <a:spcPct val="80000"/>
              </a:lnSpc>
              <a:buNone/>
              <a:defRPr/>
            </a:pP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71000"/>
                    </a:schemeClr>
                  </a:outerShdw>
                </a:effectLst>
                <a:latin typeface="Arial" charset="0"/>
              </a:rPr>
              <a:t>      </a:t>
            </a:r>
          </a:p>
        </p:txBody>
      </p:sp>
      <p:pic>
        <p:nvPicPr>
          <p:cNvPr id="5" name="Picture 3" descr="contract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6210" y="228600"/>
            <a:ext cx="2061028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724180" y="609600"/>
            <a:ext cx="31782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As well as…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3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3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3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3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34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34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34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34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34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34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34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34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981200" y="5257800"/>
            <a:ext cx="4701928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3600" b="0" dirty="0">
                <a:solidFill>
                  <a:schemeClr val="bg1"/>
                </a:solidFill>
              </a:rPr>
              <a:t> </a:t>
            </a:r>
            <a:r>
              <a:rPr lang="en-US" sz="3200" b="0" dirty="0">
                <a:solidFill>
                  <a:schemeClr val="bg1"/>
                </a:solidFill>
              </a:rPr>
              <a:t>Please eat with others</a:t>
            </a:r>
          </a:p>
          <a:p>
            <a:pPr>
              <a:buFontTx/>
              <a:buChar char="•"/>
            </a:pPr>
            <a:r>
              <a:rPr lang="en-US" sz="3200" b="0" dirty="0">
                <a:solidFill>
                  <a:schemeClr val="bg1"/>
                </a:solidFill>
              </a:rPr>
              <a:t> Please be back by 1:45</a:t>
            </a:r>
          </a:p>
        </p:txBody>
      </p:sp>
      <p:pic>
        <p:nvPicPr>
          <p:cNvPr id="65539" name="Picture 3" descr="w8_little boys with appl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449635"/>
            <a:ext cx="4770307" cy="3577730"/>
          </a:xfrm>
          <a:noFill/>
          <a:ln>
            <a:solidFill>
              <a:schemeClr val="tx1"/>
            </a:solidFill>
          </a:ln>
        </p:spPr>
      </p:pic>
      <p:sp>
        <p:nvSpPr>
          <p:cNvPr id="1224708" name="Text Box 4"/>
          <p:cNvSpPr txBox="1">
            <a:spLocks noChangeArrowheads="1"/>
          </p:cNvSpPr>
          <p:nvPr/>
        </p:nvSpPr>
        <p:spPr bwMode="auto">
          <a:xfrm>
            <a:off x="990600" y="457200"/>
            <a:ext cx="7162800" cy="12618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600" dirty="0" smtClean="0">
                <a:effectLst>
                  <a:outerShdw blurRad="38100" dist="38100" dir="2700000" algn="tl">
                    <a:schemeClr val="bg1"/>
                  </a:outerShdw>
                </a:effectLst>
              </a:rPr>
              <a:t>Lunch </a:t>
            </a:r>
            <a:r>
              <a:rPr lang="en-US" sz="4600" dirty="0">
                <a:effectLst>
                  <a:outerShdw blurRad="38100" dist="38100" dir="2700000" algn="tl">
                    <a:schemeClr val="bg1"/>
                  </a:outerShdw>
                </a:effectLst>
              </a:rPr>
              <a:t>Time</a:t>
            </a:r>
            <a:endParaRPr lang="en-US" dirty="0">
              <a:effectLst>
                <a:outerShdw blurRad="38100" dist="38100" dir="2700000" algn="tl">
                  <a:schemeClr val="bg1"/>
                </a:outerShdw>
              </a:effectLst>
            </a:endParaRPr>
          </a:p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3810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Two faces 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of Pro EFT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™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132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133600"/>
            <a:ext cx="4648200" cy="411480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en-US" sz="3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Science of Tapping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20+ Pro EFT Techniques</a:t>
            </a:r>
            <a:endParaRPr lang="en-US" sz="26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Managing a practice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Referring to others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Marketing &amp; promoting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Using a “formula”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The tapping points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Research about tapping</a:t>
            </a:r>
          </a:p>
        </p:txBody>
      </p:sp>
      <p:sp>
        <p:nvSpPr>
          <p:cNvPr id="13250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2209800"/>
            <a:ext cx="4267200" cy="4267200"/>
          </a:xfrm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buNone/>
              <a:defRPr/>
            </a:pPr>
            <a:r>
              <a:rPr lang="en-US" sz="3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Arial" charset="0"/>
              </a:rPr>
              <a:t>    </a:t>
            </a:r>
            <a:r>
              <a:rPr lang="en-US" sz="3000" b="1" i="1" u="sng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Arial" charset="0"/>
              </a:rPr>
              <a:t>Art of Tapping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i="1" dirty="0" smtClean="0">
                <a:latin typeface="Arial" charset="0"/>
              </a:rPr>
              <a:t>Reframing/Pre-framing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i="1" dirty="0" smtClean="0">
                <a:latin typeface="Arial" charset="0"/>
              </a:rPr>
              <a:t>Trusting what to say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i="1" dirty="0" smtClean="0">
                <a:latin typeface="Arial" charset="0"/>
              </a:rPr>
              <a:t>Establishing rapport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i="1" dirty="0" smtClean="0">
                <a:latin typeface="Arial" charset="0"/>
              </a:rPr>
              <a:t>Using intuition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i="1" dirty="0" smtClean="0">
                <a:latin typeface="Arial" charset="0"/>
              </a:rPr>
              <a:t>Muscle testing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i="1" dirty="0" smtClean="0">
                <a:latin typeface="Arial" charset="0"/>
              </a:rPr>
              <a:t>Sensitivity to others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i="1" dirty="0" smtClean="0">
                <a:latin typeface="Arial" charset="0"/>
              </a:rPr>
              <a:t>Humor &amp; metaphors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i="1" dirty="0" smtClean="0">
                <a:latin typeface="Arial" charset="0"/>
              </a:rPr>
              <a:t>Usage of techniques</a:t>
            </a:r>
          </a:p>
        </p:txBody>
      </p:sp>
      <p:sp>
        <p:nvSpPr>
          <p:cNvPr id="1325061" name="Line 5"/>
          <p:cNvSpPr>
            <a:spLocks noChangeShapeType="1"/>
          </p:cNvSpPr>
          <p:nvPr/>
        </p:nvSpPr>
        <p:spPr bwMode="auto">
          <a:xfrm>
            <a:off x="4800600" y="2286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mirror man.jpg"/>
          <p:cNvPicPr>
            <a:picLocks noChangeAspect="1"/>
          </p:cNvPicPr>
          <p:nvPr/>
        </p:nvPicPr>
        <p:blipFill>
          <a:blip r:embed="rId3" cstate="print"/>
          <a:srcRect t="7647" r="8233" b="31176"/>
          <a:stretch>
            <a:fillRect/>
          </a:stretch>
        </p:blipFill>
        <p:spPr>
          <a:xfrm>
            <a:off x="6858000" y="228600"/>
            <a:ext cx="2009043" cy="1828800"/>
          </a:xfrm>
          <a:prstGeom prst="rect">
            <a:avLst/>
          </a:prstGeom>
          <a:ln>
            <a:solidFill>
              <a:srgbClr val="008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48" y="9081"/>
            <a:ext cx="1542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Alert</a:t>
            </a:r>
            <a:endParaRPr lang="en-US" sz="24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oie de viv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838200"/>
            <a:ext cx="4373320" cy="53949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457200" y="2514600"/>
            <a:ext cx="487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uLnTx/>
                <a:uFillTx/>
                <a:latin typeface="Gigi" pitchFamily="82" charset="0"/>
                <a:ea typeface="+mj-ea"/>
                <a:cs typeface="+mj-cs"/>
              </a:rPr>
              <a:t>The Art of Tapping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Arial" charset="0"/>
              </a:rPr>
              <a:t>Establishing Rapport</a:t>
            </a:r>
          </a:p>
        </p:txBody>
      </p:sp>
      <p:sp>
        <p:nvSpPr>
          <p:cNvPr id="132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4876800"/>
            <a:ext cx="7315200" cy="1371600"/>
          </a:xfrm>
        </p:spPr>
        <p:txBody>
          <a:bodyPr/>
          <a:lstStyle/>
          <a:p>
            <a:pPr eaLnBrk="1" hangingPunct="1">
              <a:buBlip>
                <a:blip r:embed="rId3"/>
              </a:buBlip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Creates a connection with the client</a:t>
            </a:r>
          </a:p>
          <a:p>
            <a:pPr eaLnBrk="1" hangingPunct="1">
              <a:buBlip>
                <a:blip r:embed="rId3"/>
              </a:buBlip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Allows others to feel comfortable with you</a:t>
            </a:r>
          </a:p>
          <a:p>
            <a:pPr eaLnBrk="1" hangingPunct="1">
              <a:buBlip>
                <a:blip r:embed="rId3"/>
              </a:buBlip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Is a precursor to establishing trust</a:t>
            </a:r>
          </a:p>
          <a:p>
            <a:pPr eaLnBrk="1" hangingPunct="1">
              <a:buFontTx/>
              <a:buNone/>
            </a:pPr>
            <a:endParaRPr lang="en-US" sz="2800" dirty="0" smtClean="0">
              <a:latin typeface="Arial" charset="0"/>
            </a:endParaRPr>
          </a:p>
        </p:txBody>
      </p:sp>
      <p:pic>
        <p:nvPicPr>
          <p:cNvPr id="5" name="Picture 4" descr="rapport2.jpg"/>
          <p:cNvPicPr>
            <a:picLocks noChangeAspect="1"/>
          </p:cNvPicPr>
          <p:nvPr/>
        </p:nvPicPr>
        <p:blipFill>
          <a:blip r:embed="rId3" cstate="print"/>
          <a:srcRect t="10000" r="1943"/>
          <a:stretch>
            <a:fillRect/>
          </a:stretch>
        </p:blipFill>
        <p:spPr>
          <a:xfrm>
            <a:off x="3124200" y="1219200"/>
            <a:ext cx="3048000" cy="3361037"/>
          </a:xfrm>
          <a:prstGeom prst="rect">
            <a:avLst/>
          </a:prstGeom>
          <a:ln>
            <a:solidFill>
              <a:srgbClr val="A5002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696200" y="0"/>
            <a:ext cx="1315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Alert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2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2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2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1327107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4343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/>
              <a:t>Rapport Leads to Trust</a:t>
            </a:r>
          </a:p>
        </p:txBody>
      </p:sp>
      <p:sp>
        <p:nvSpPr>
          <p:cNvPr id="1329155" name="Text Box 3"/>
          <p:cNvSpPr txBox="1">
            <a:spLocks noChangeArrowheads="1"/>
          </p:cNvSpPr>
          <p:nvPr/>
        </p:nvSpPr>
        <p:spPr bwMode="auto">
          <a:xfrm>
            <a:off x="304800" y="1752600"/>
            <a:ext cx="830738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dirty="0">
                <a:solidFill>
                  <a:schemeClr val="bg1"/>
                </a:solidFill>
              </a:rPr>
              <a:t>If </a:t>
            </a:r>
            <a:r>
              <a:rPr lang="en-US" dirty="0" smtClean="0">
                <a:solidFill>
                  <a:schemeClr val="bg1"/>
                </a:solidFill>
              </a:rPr>
              <a:t>clients </a:t>
            </a:r>
            <a:r>
              <a:rPr lang="en-US" dirty="0">
                <a:solidFill>
                  <a:schemeClr val="bg1"/>
                </a:solidFill>
              </a:rPr>
              <a:t>feels </a:t>
            </a:r>
            <a:r>
              <a:rPr lang="en-US" i="1" dirty="0">
                <a:solidFill>
                  <a:schemeClr val="bg1"/>
                </a:solidFill>
              </a:rPr>
              <a:t>safe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they </a:t>
            </a:r>
            <a:r>
              <a:rPr lang="en-US" dirty="0">
                <a:solidFill>
                  <a:schemeClr val="bg1"/>
                </a:solidFill>
              </a:rPr>
              <a:t>will</a:t>
            </a:r>
            <a:r>
              <a:rPr lang="en-US" b="0" dirty="0">
                <a:solidFill>
                  <a:schemeClr val="bg1"/>
                </a:solidFill>
              </a:rPr>
              <a:t>:</a:t>
            </a:r>
            <a:endParaRPr lang="en-US" sz="1200" b="0" dirty="0">
              <a:solidFill>
                <a:schemeClr val="bg1"/>
              </a:solidFill>
            </a:endParaRPr>
          </a:p>
          <a:p>
            <a:pPr marL="342900" indent="-342900">
              <a:spcBef>
                <a:spcPts val="1200"/>
              </a:spcBef>
              <a:buClr>
                <a:srgbClr val="A50021"/>
              </a:buClr>
              <a:buFont typeface="Wingdings" pitchFamily="2" charset="2"/>
              <a:buChar char="ü"/>
            </a:pPr>
            <a:r>
              <a:rPr lang="en-US" sz="2800" b="0" dirty="0">
                <a:solidFill>
                  <a:schemeClr val="bg1"/>
                </a:solidFill>
              </a:rPr>
              <a:t>Be </a:t>
            </a:r>
            <a:r>
              <a:rPr lang="en-US" sz="2800" b="0" dirty="0" smtClean="0">
                <a:solidFill>
                  <a:schemeClr val="bg1"/>
                </a:solidFill>
              </a:rPr>
              <a:t>honest </a:t>
            </a:r>
            <a:r>
              <a:rPr lang="en-US" sz="2800" b="0" dirty="0">
                <a:solidFill>
                  <a:schemeClr val="bg1"/>
                </a:solidFill>
              </a:rPr>
              <a:t>with </a:t>
            </a:r>
            <a:r>
              <a:rPr lang="en-US" sz="2800" b="0" dirty="0" smtClean="0">
                <a:solidFill>
                  <a:schemeClr val="bg1"/>
                </a:solidFill>
              </a:rPr>
              <a:t>themselves and you</a:t>
            </a:r>
          </a:p>
          <a:p>
            <a:pPr marL="342900" indent="-342900">
              <a:spcBef>
                <a:spcPts val="1200"/>
              </a:spcBef>
              <a:buClr>
                <a:srgbClr val="A50021"/>
              </a:buClr>
              <a:buFont typeface="Wingdings" pitchFamily="2" charset="2"/>
              <a:buChar char="ü"/>
            </a:pPr>
            <a:r>
              <a:rPr lang="en-US" sz="2800" b="0" dirty="0" smtClean="0">
                <a:solidFill>
                  <a:schemeClr val="bg1"/>
                </a:solidFill>
              </a:rPr>
              <a:t>Relax and feel comfortable</a:t>
            </a:r>
          </a:p>
          <a:p>
            <a:pPr marL="342900" indent="-342900">
              <a:spcBef>
                <a:spcPts val="1200"/>
              </a:spcBef>
              <a:buClr>
                <a:srgbClr val="A50021"/>
              </a:buClr>
              <a:buFont typeface="Wingdings" pitchFamily="2" charset="2"/>
              <a:buChar char="ü"/>
            </a:pPr>
            <a:r>
              <a:rPr lang="en-US" sz="2800" b="0" dirty="0" smtClean="0">
                <a:solidFill>
                  <a:schemeClr val="bg1"/>
                </a:solidFill>
              </a:rPr>
              <a:t>Open </a:t>
            </a:r>
            <a:r>
              <a:rPr lang="en-US" sz="2800" b="0" dirty="0">
                <a:solidFill>
                  <a:schemeClr val="bg1"/>
                </a:solidFill>
              </a:rPr>
              <a:t>up to you</a:t>
            </a:r>
          </a:p>
          <a:p>
            <a:pPr marL="342900" indent="-342900">
              <a:spcBef>
                <a:spcPts val="1200"/>
              </a:spcBef>
              <a:buClr>
                <a:srgbClr val="A50021"/>
              </a:buClr>
              <a:buFont typeface="Wingdings" pitchFamily="2" charset="2"/>
              <a:buChar char="ü"/>
            </a:pPr>
            <a:r>
              <a:rPr lang="en-US" sz="2800" b="0" dirty="0">
                <a:solidFill>
                  <a:schemeClr val="bg1"/>
                </a:solidFill>
              </a:rPr>
              <a:t>Be free to explore</a:t>
            </a:r>
          </a:p>
          <a:p>
            <a:pPr marL="342900" indent="-342900">
              <a:spcBef>
                <a:spcPts val="1200"/>
              </a:spcBef>
              <a:buClr>
                <a:srgbClr val="A50021"/>
              </a:buClr>
              <a:buFont typeface="Wingdings" pitchFamily="2" charset="2"/>
              <a:buChar char="ü"/>
            </a:pPr>
            <a:r>
              <a:rPr lang="en-US" sz="2800" b="0" dirty="0" smtClean="0">
                <a:solidFill>
                  <a:schemeClr val="bg1"/>
                </a:solidFill>
              </a:rPr>
              <a:t>Likely to accept </a:t>
            </a:r>
            <a:br>
              <a:rPr lang="en-US" sz="2800" b="0" dirty="0" smtClean="0">
                <a:solidFill>
                  <a:schemeClr val="bg1"/>
                </a:solidFill>
              </a:rPr>
            </a:br>
            <a:r>
              <a:rPr lang="en-US" sz="2800" b="0" dirty="0" smtClean="0">
                <a:solidFill>
                  <a:schemeClr val="bg1"/>
                </a:solidFill>
              </a:rPr>
              <a:t>humor and reframing</a:t>
            </a:r>
            <a:endParaRPr lang="en-US" sz="2800" b="0" dirty="0">
              <a:solidFill>
                <a:schemeClr val="bg1"/>
              </a:solidFill>
            </a:endParaRPr>
          </a:p>
          <a:p>
            <a:pPr marL="342900" indent="-342900"/>
            <a:endParaRPr lang="en-US" b="0" dirty="0"/>
          </a:p>
          <a:p>
            <a:pPr marL="342900" indent="-342900">
              <a:buFontTx/>
              <a:buAutoNum type="arabicPeriod"/>
            </a:pPr>
            <a:endParaRPr lang="en-US" b="0" dirty="0"/>
          </a:p>
        </p:txBody>
      </p:sp>
      <p:sp>
        <p:nvSpPr>
          <p:cNvPr id="1329157" name="Text Box 5"/>
          <p:cNvSpPr txBox="1">
            <a:spLocks noChangeArrowheads="1"/>
          </p:cNvSpPr>
          <p:nvPr/>
        </p:nvSpPr>
        <p:spPr bwMode="auto">
          <a:xfrm>
            <a:off x="1905000" y="914400"/>
            <a:ext cx="5123171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 Trust </a:t>
            </a:r>
            <a:r>
              <a:rPr lang="en-US" i="1" dirty="0">
                <a:solidFill>
                  <a:schemeClr val="bg1"/>
                </a:solidFill>
              </a:rPr>
              <a:t>l</a:t>
            </a:r>
            <a:r>
              <a:rPr lang="en-US" i="1" dirty="0" smtClean="0">
                <a:solidFill>
                  <a:schemeClr val="bg1"/>
                </a:solidFill>
              </a:rPr>
              <a:t>eads </a:t>
            </a:r>
            <a:r>
              <a:rPr lang="en-US" i="1" dirty="0">
                <a:solidFill>
                  <a:schemeClr val="bg1"/>
                </a:solidFill>
              </a:rPr>
              <a:t>to </a:t>
            </a:r>
            <a:r>
              <a:rPr lang="en-US" i="1" dirty="0" smtClean="0">
                <a:solidFill>
                  <a:schemeClr val="bg1"/>
                </a:solidFill>
              </a:rPr>
              <a:t>feeling </a:t>
            </a:r>
            <a:r>
              <a:rPr lang="en-US" i="1" dirty="0">
                <a:solidFill>
                  <a:schemeClr val="bg1"/>
                </a:solidFill>
              </a:rPr>
              <a:t>s</a:t>
            </a:r>
            <a:r>
              <a:rPr lang="en-US" i="1" dirty="0" smtClean="0">
                <a:solidFill>
                  <a:schemeClr val="bg1"/>
                </a:solidFill>
              </a:rPr>
              <a:t>afe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6" name="Picture 5" descr="kids_baby on doggi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505200"/>
            <a:ext cx="4035974" cy="29260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2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2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2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2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2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2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2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762000"/>
            <a:ext cx="5399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Ways to Create Rapport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438400"/>
            <a:ext cx="84582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8640">
              <a:spcBef>
                <a:spcPts val="1200"/>
              </a:spcBef>
              <a:buBlip>
                <a:blip r:embed="rId2"/>
              </a:buBlip>
            </a:pPr>
            <a:r>
              <a:rPr lang="en-US" sz="3200" b="0" dirty="0" smtClean="0">
                <a:solidFill>
                  <a:schemeClr val="bg1"/>
                </a:solidFill>
              </a:rPr>
              <a:t>Make easy eye contact</a:t>
            </a:r>
          </a:p>
          <a:p>
            <a:pPr indent="548640">
              <a:spcBef>
                <a:spcPts val="1200"/>
              </a:spcBef>
              <a:buBlip>
                <a:blip r:embed="rId2"/>
              </a:buBlip>
            </a:pPr>
            <a:r>
              <a:rPr lang="en-US" sz="3200" b="0" dirty="0" smtClean="0">
                <a:solidFill>
                  <a:schemeClr val="bg1"/>
                </a:solidFill>
              </a:rPr>
              <a:t>Smile and pretend to look friendly </a:t>
            </a:r>
          </a:p>
          <a:p>
            <a:pPr indent="548640">
              <a:spcBef>
                <a:spcPts val="1200"/>
              </a:spcBef>
              <a:buBlip>
                <a:blip r:embed="rId2"/>
              </a:buBlip>
            </a:pPr>
            <a:r>
              <a:rPr lang="en-US" sz="3200" b="0" dirty="0" smtClean="0">
                <a:solidFill>
                  <a:schemeClr val="bg1"/>
                </a:solidFill>
              </a:rPr>
              <a:t>Find common ground; hobbies, home </a:t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     town, friends, interests </a:t>
            </a:r>
          </a:p>
          <a:p>
            <a:pPr indent="548640">
              <a:spcBef>
                <a:spcPts val="1200"/>
              </a:spcBef>
              <a:buBlip>
                <a:blip r:embed="rId2"/>
              </a:buBlip>
            </a:pPr>
            <a:r>
              <a:rPr lang="en-US" sz="3200" b="0" dirty="0" smtClean="0">
                <a:solidFill>
                  <a:schemeClr val="bg1"/>
                </a:solidFill>
              </a:rPr>
              <a:t>Remember and use their name often</a:t>
            </a:r>
            <a:endParaRPr lang="en-US" sz="3200" b="0" dirty="0">
              <a:solidFill>
                <a:schemeClr val="bg1"/>
              </a:solidFill>
            </a:endParaRPr>
          </a:p>
        </p:txBody>
      </p:sp>
      <p:pic>
        <p:nvPicPr>
          <p:cNvPr id="5" name="Picture 4" descr="rapport2.jpg"/>
          <p:cNvPicPr>
            <a:picLocks noChangeAspect="1"/>
          </p:cNvPicPr>
          <p:nvPr/>
        </p:nvPicPr>
        <p:blipFill>
          <a:blip r:embed="rId2" cstate="print"/>
          <a:srcRect t="10000" r="1943"/>
          <a:stretch>
            <a:fillRect/>
          </a:stretch>
        </p:blipFill>
        <p:spPr>
          <a:xfrm>
            <a:off x="6781800" y="457200"/>
            <a:ext cx="1981200" cy="2184674"/>
          </a:xfrm>
          <a:prstGeom prst="rect">
            <a:avLst/>
          </a:prstGeom>
          <a:ln>
            <a:solidFill>
              <a:srgbClr val="A5002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762000"/>
            <a:ext cx="5908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More Ways to Create Rapport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209800"/>
            <a:ext cx="8686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760">
              <a:spcBef>
                <a:spcPts val="1200"/>
              </a:spcBef>
              <a:buBlip>
                <a:blip r:embed="rId2"/>
              </a:buBlip>
            </a:pPr>
            <a:endParaRPr lang="en-US" sz="2800" b="0" dirty="0" smtClean="0">
              <a:solidFill>
                <a:schemeClr val="bg1"/>
              </a:solidFill>
            </a:endParaRPr>
          </a:p>
          <a:p>
            <a:pPr indent="365760">
              <a:spcBef>
                <a:spcPts val="1200"/>
              </a:spcBef>
              <a:buBlip>
                <a:blip r:embed="rId2"/>
              </a:buBlip>
            </a:pPr>
            <a:r>
              <a:rPr lang="en-US" sz="3200" b="0" dirty="0" smtClean="0">
                <a:solidFill>
                  <a:schemeClr val="bg1"/>
                </a:solidFill>
              </a:rPr>
              <a:t>Ask simple questions &amp; respond genuinely</a:t>
            </a:r>
          </a:p>
          <a:p>
            <a:pPr indent="365760">
              <a:spcBef>
                <a:spcPts val="1200"/>
              </a:spcBef>
              <a:buBlip>
                <a:blip r:embed="rId2"/>
              </a:buBlip>
            </a:pPr>
            <a:r>
              <a:rPr lang="en-US" sz="3200" b="0" dirty="0" smtClean="0">
                <a:solidFill>
                  <a:schemeClr val="bg1"/>
                </a:solidFill>
              </a:rPr>
              <a:t>Pay attention to the pace &amp; energy </a:t>
            </a:r>
            <a:r>
              <a:rPr lang="en-US" sz="2800" b="0" dirty="0" smtClean="0">
                <a:solidFill>
                  <a:schemeClr val="bg1"/>
                </a:solidFill>
              </a:rPr>
              <a:t>and </a:t>
            </a:r>
            <a:br>
              <a:rPr lang="en-US" sz="2800" b="0" dirty="0" smtClean="0">
                <a:solidFill>
                  <a:schemeClr val="bg1"/>
                </a:solidFill>
              </a:rPr>
            </a:br>
            <a:r>
              <a:rPr lang="en-US" sz="2800" b="0" dirty="0" smtClean="0">
                <a:solidFill>
                  <a:schemeClr val="bg1"/>
                </a:solidFill>
              </a:rPr>
              <a:t>    match it</a:t>
            </a:r>
            <a:endParaRPr lang="en-US" sz="3200" b="0" dirty="0" smtClean="0">
              <a:solidFill>
                <a:schemeClr val="bg1"/>
              </a:solidFill>
            </a:endParaRPr>
          </a:p>
          <a:p>
            <a:pPr indent="365760">
              <a:spcBef>
                <a:spcPts val="1200"/>
              </a:spcBef>
              <a:buBlip>
                <a:blip r:embed="rId2"/>
              </a:buBlip>
            </a:pPr>
            <a:r>
              <a:rPr lang="en-US" sz="3200" b="0" dirty="0" smtClean="0">
                <a:solidFill>
                  <a:schemeClr val="bg1"/>
                </a:solidFill>
              </a:rPr>
              <a:t>Share something about yourself, </a:t>
            </a:r>
            <a:r>
              <a:rPr lang="en-US" sz="2800" b="0" dirty="0" smtClean="0">
                <a:solidFill>
                  <a:schemeClr val="bg1"/>
                </a:solidFill>
              </a:rPr>
              <a:t>especially if  </a:t>
            </a:r>
            <a:br>
              <a:rPr lang="en-US" sz="2800" b="0" dirty="0" smtClean="0">
                <a:solidFill>
                  <a:schemeClr val="bg1"/>
                </a:solidFill>
              </a:rPr>
            </a:br>
            <a:r>
              <a:rPr lang="en-US" sz="2800" b="0" dirty="0" smtClean="0">
                <a:solidFill>
                  <a:schemeClr val="bg1"/>
                </a:solidFill>
              </a:rPr>
              <a:t>    it relates to something they have said</a:t>
            </a:r>
          </a:p>
          <a:p>
            <a:pPr indent="365760">
              <a:spcBef>
                <a:spcPts val="1200"/>
              </a:spcBef>
              <a:buBlip>
                <a:blip r:embed="rId2"/>
              </a:buBlip>
            </a:pPr>
            <a:r>
              <a:rPr lang="en-US" sz="2800" b="0" dirty="0" smtClean="0">
                <a:solidFill>
                  <a:schemeClr val="bg1"/>
                </a:solidFill>
              </a:rPr>
              <a:t> </a:t>
            </a:r>
            <a:r>
              <a:rPr lang="en-US" sz="3200" b="0" dirty="0" smtClean="0">
                <a:solidFill>
                  <a:schemeClr val="bg1"/>
                </a:solidFill>
              </a:rPr>
              <a:t>Listen to what they are saying and repeat it    </a:t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    back</a:t>
            </a:r>
            <a:endParaRPr lang="en-US" sz="3600" b="0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endParaRPr lang="en-US" sz="2800" b="0" dirty="0"/>
          </a:p>
        </p:txBody>
      </p:sp>
      <p:pic>
        <p:nvPicPr>
          <p:cNvPr id="5" name="Picture 4" descr="rapport2.jpg"/>
          <p:cNvPicPr>
            <a:picLocks noChangeAspect="1"/>
          </p:cNvPicPr>
          <p:nvPr/>
        </p:nvPicPr>
        <p:blipFill>
          <a:blip r:embed="rId2" cstate="print"/>
          <a:srcRect t="10000" r="1943"/>
          <a:stretch>
            <a:fillRect/>
          </a:stretch>
        </p:blipFill>
        <p:spPr>
          <a:xfrm>
            <a:off x="6781800" y="457200"/>
            <a:ext cx="1981200" cy="2184674"/>
          </a:xfrm>
          <a:prstGeom prst="rect">
            <a:avLst/>
          </a:prstGeom>
          <a:ln>
            <a:solidFill>
              <a:srgbClr val="A5002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Arial" charset="0"/>
              </a:rPr>
              <a:t>Enhancing Rapport</a:t>
            </a:r>
          </a:p>
        </p:txBody>
      </p:sp>
      <p:sp>
        <p:nvSpPr>
          <p:cNvPr id="1331206" name="Text Box 6"/>
          <p:cNvSpPr txBox="1">
            <a:spLocks noChangeArrowheads="1"/>
          </p:cNvSpPr>
          <p:nvPr/>
        </p:nvSpPr>
        <p:spPr bwMode="auto">
          <a:xfrm>
            <a:off x="3352800" y="1371600"/>
            <a:ext cx="5791200" cy="3508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/>
              <a:t> </a:t>
            </a:r>
            <a:endParaRPr lang="en-US" sz="2800" dirty="0"/>
          </a:p>
          <a:p>
            <a:pPr marL="274320" indent="274320">
              <a:spcBef>
                <a:spcPts val="600"/>
              </a:spcBef>
              <a:buClr>
                <a:schemeClr val="bg1">
                  <a:lumMod val="95000"/>
                </a:schemeClr>
              </a:buClr>
              <a:buBlip>
                <a:blip r:embed="rId3"/>
              </a:buBlip>
              <a:defRPr/>
            </a:pPr>
            <a:r>
              <a:rPr lang="en-US" sz="3200" b="0" dirty="0" smtClean="0">
                <a:solidFill>
                  <a:schemeClr val="bg1"/>
                </a:solidFill>
              </a:rPr>
              <a:t> </a:t>
            </a:r>
            <a:r>
              <a:rPr lang="en-US" sz="2800" b="0" dirty="0" smtClean="0">
                <a:solidFill>
                  <a:schemeClr val="bg1"/>
                </a:solidFill>
              </a:rPr>
              <a:t>Body language:</a:t>
            </a:r>
            <a:endParaRPr lang="en-US" sz="3200" b="0" dirty="0" smtClean="0">
              <a:solidFill>
                <a:schemeClr val="bg1"/>
              </a:solidFill>
            </a:endParaRPr>
          </a:p>
          <a:p>
            <a:pPr marL="274320" indent="274320">
              <a:spcBef>
                <a:spcPts val="600"/>
              </a:spcBef>
              <a:buClr>
                <a:schemeClr val="bg1">
                  <a:lumMod val="95000"/>
                </a:schemeClr>
              </a:buClr>
              <a:defRPr/>
            </a:pPr>
            <a:r>
              <a:rPr lang="en-US" sz="2800" b="0" dirty="0" smtClean="0">
                <a:solidFill>
                  <a:schemeClr val="bg1"/>
                </a:solidFill>
              </a:rPr>
              <a:t>  - </a:t>
            </a:r>
            <a:r>
              <a:rPr lang="en-US" sz="2800" b="0" i="1" dirty="0" smtClean="0">
                <a:solidFill>
                  <a:schemeClr val="bg1"/>
                </a:solidFill>
              </a:rPr>
              <a:t>Crossed arms, legs, eyes</a:t>
            </a:r>
            <a:endParaRPr lang="en-US" sz="3200" b="0" i="1" dirty="0" smtClean="0">
              <a:solidFill>
                <a:schemeClr val="bg1"/>
              </a:solidFill>
            </a:endParaRPr>
          </a:p>
          <a:p>
            <a:pPr marL="274320" indent="274320">
              <a:spcBef>
                <a:spcPts val="1200"/>
              </a:spcBef>
              <a:buClr>
                <a:schemeClr val="bg1">
                  <a:lumMod val="95000"/>
                </a:schemeClr>
              </a:buClr>
              <a:buBlip>
                <a:blip r:embed="rId3"/>
              </a:buBlip>
              <a:defRPr/>
            </a:pPr>
            <a:r>
              <a:rPr lang="en-US" sz="3200" b="0" dirty="0" smtClean="0">
                <a:solidFill>
                  <a:schemeClr val="bg1"/>
                </a:solidFill>
              </a:rPr>
              <a:t> </a:t>
            </a:r>
            <a:r>
              <a:rPr lang="en-US" sz="2800" b="0" dirty="0" smtClean="0">
                <a:solidFill>
                  <a:schemeClr val="bg1"/>
                </a:solidFill>
              </a:rPr>
              <a:t>Breathing patterns</a:t>
            </a:r>
          </a:p>
          <a:p>
            <a:pPr marL="274320" indent="274320">
              <a:spcBef>
                <a:spcPts val="1200"/>
              </a:spcBef>
              <a:buClr>
                <a:schemeClr val="bg1">
                  <a:lumMod val="95000"/>
                </a:schemeClr>
              </a:buClr>
              <a:buBlip>
                <a:blip r:embed="rId3"/>
              </a:buBlip>
              <a:defRPr/>
            </a:pPr>
            <a:r>
              <a:rPr lang="en-US" sz="2800" b="0" dirty="0" smtClean="0">
                <a:solidFill>
                  <a:schemeClr val="bg1"/>
                </a:solidFill>
              </a:rPr>
              <a:t> Gestures… movements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7" name="Picture 6" descr="rapport_mirror image danc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981200"/>
            <a:ext cx="2730733" cy="32918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514600" y="838200"/>
            <a:ext cx="431139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</a:t>
            </a:r>
            <a:r>
              <a:rPr lang="en-US" sz="3200" dirty="0" smtClean="0">
                <a:solidFill>
                  <a:schemeClr val="bg1"/>
                </a:solidFill>
              </a:rPr>
              <a:t>irroring / matching: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mirroring monkey and chil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4343400"/>
            <a:ext cx="3305175" cy="20788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3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3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02" grpId="0"/>
      <p:bldP spid="1331206" grpId="0" uiExpand="1" build="allAtOnce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Enhancing Rapport</a:t>
            </a:r>
          </a:p>
        </p:txBody>
      </p:sp>
      <p:sp>
        <p:nvSpPr>
          <p:cNvPr id="133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0"/>
            <a:ext cx="5638800" cy="3581400"/>
          </a:xfrm>
        </p:spPr>
        <p:txBody>
          <a:bodyPr/>
          <a:lstStyle/>
          <a:p>
            <a:pPr marL="288925" indent="0" eaLnBrk="1" hangingPunct="1">
              <a:lnSpc>
                <a:spcPct val="80000"/>
              </a:lnSpc>
              <a:spcBef>
                <a:spcPts val="1200"/>
              </a:spcBef>
              <a:buClr>
                <a:srgbClr val="008080"/>
              </a:buCl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Speaking patterns;</a:t>
            </a:r>
          </a:p>
          <a:p>
            <a:pPr marL="288925" indent="0" eaLnBrk="1" hangingPunct="1">
              <a:lnSpc>
                <a:spcPct val="80000"/>
              </a:lnSpc>
              <a:spcBef>
                <a:spcPts val="1200"/>
              </a:spcBef>
              <a:buClr>
                <a:srgbClr val="008080"/>
              </a:buCl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voice tonality</a:t>
            </a:r>
          </a:p>
          <a:p>
            <a:pPr marL="288925" indent="0" eaLnBrk="1" hangingPunct="1">
              <a:lnSpc>
                <a:spcPct val="80000"/>
              </a:lnSpc>
              <a:spcBef>
                <a:spcPts val="1200"/>
              </a:spcBef>
              <a:buClr>
                <a:srgbClr val="008080"/>
              </a:buClr>
              <a:buBlip>
                <a:blip r:embed="rId3"/>
              </a:buBlip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	- pace / rhythm</a:t>
            </a:r>
          </a:p>
          <a:p>
            <a:pPr marL="288925" indent="0" eaLnBrk="1" hangingPunct="1">
              <a:lnSpc>
                <a:spcPct val="80000"/>
              </a:lnSpc>
              <a:spcBef>
                <a:spcPts val="1200"/>
              </a:spcBef>
              <a:buClr>
                <a:srgbClr val="008080"/>
              </a:buClr>
              <a:buBlip>
                <a:blip r:embed="rId3"/>
              </a:buBlip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- volume</a:t>
            </a:r>
          </a:p>
          <a:p>
            <a:pPr marL="288925" indent="0" eaLnBrk="1" hangingPunct="1">
              <a:lnSpc>
                <a:spcPct val="80000"/>
              </a:lnSpc>
              <a:spcBef>
                <a:spcPts val="1200"/>
              </a:spcBef>
              <a:buClr>
                <a:srgbClr val="008080"/>
              </a:buCl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Facial expressions </a:t>
            </a:r>
          </a:p>
          <a:p>
            <a:pPr marL="288925" indent="0" eaLnBrk="1" hangingPunct="1">
              <a:lnSpc>
                <a:spcPct val="80000"/>
              </a:lnSpc>
              <a:spcBef>
                <a:spcPts val="1200"/>
              </a:spcBef>
              <a:buClr>
                <a:srgbClr val="008080"/>
              </a:buCl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Energy</a:t>
            </a:r>
          </a:p>
          <a:p>
            <a:pPr marL="609600" indent="-274320" eaLnBrk="1" hangingPunct="1">
              <a:lnSpc>
                <a:spcPct val="80000"/>
              </a:lnSpc>
              <a:buClr>
                <a:srgbClr val="003399"/>
              </a:buClr>
              <a:buFont typeface="Wingdings" pitchFamily="2" charset="2"/>
              <a:buChar char="§"/>
            </a:pPr>
            <a:endParaRPr lang="en-US" sz="2800" dirty="0" smtClean="0">
              <a:latin typeface="Arial" charset="0"/>
            </a:endParaRPr>
          </a:p>
          <a:p>
            <a:pPr marL="609600" indent="-274320" eaLnBrk="1" hangingPunct="1">
              <a:lnSpc>
                <a:spcPct val="80000"/>
              </a:lnSpc>
              <a:buClr>
                <a:srgbClr val="003399"/>
              </a:buClr>
              <a:buNone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1219200"/>
            <a:ext cx="457200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>
              <a:lnSpc>
                <a:spcPct val="80000"/>
              </a:lnSpc>
              <a:spcBef>
                <a:spcPct val="20000"/>
              </a:spcBef>
            </a:pPr>
            <a:r>
              <a:rPr lang="en-U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atching  the clients’</a:t>
            </a:r>
            <a:r>
              <a:rPr lang="en-US" sz="3200" b="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0" name="Picture 9" descr="perfect match.jpg"/>
          <p:cNvPicPr>
            <a:picLocks noChangeAspect="1"/>
          </p:cNvPicPr>
          <p:nvPr/>
        </p:nvPicPr>
        <p:blipFill>
          <a:blip r:embed="rId4" cstate="print"/>
          <a:srcRect t="11261" r="2170" b="7658"/>
          <a:stretch>
            <a:fillRect/>
          </a:stretch>
        </p:blipFill>
        <p:spPr>
          <a:xfrm>
            <a:off x="5562600" y="2209800"/>
            <a:ext cx="3007784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3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3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3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02" grpId="0"/>
      <p:bldP spid="1331203" grpId="0" uiExpand="1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533400" y="762000"/>
            <a:ext cx="79565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Practice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establishing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rapport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pic>
        <p:nvPicPr>
          <p:cNvPr id="73731" name="Picture 3" descr="CAMDO5SP"/>
          <p:cNvPicPr>
            <a:picLocks noChangeAspect="1" noChangeArrowheads="1"/>
          </p:cNvPicPr>
          <p:nvPr/>
        </p:nvPicPr>
        <p:blipFill>
          <a:blip r:embed="rId3" cstate="print"/>
          <a:srcRect l="25455" t="13009"/>
          <a:stretch>
            <a:fillRect/>
          </a:stretch>
        </p:blipFill>
        <p:spPr bwMode="auto">
          <a:xfrm>
            <a:off x="3581400" y="2514600"/>
            <a:ext cx="3638291" cy="2834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loud Callout 3"/>
          <p:cNvSpPr/>
          <p:nvPr/>
        </p:nvSpPr>
        <p:spPr bwMode="auto">
          <a:xfrm>
            <a:off x="0" y="1752600"/>
            <a:ext cx="3962400" cy="2108299"/>
          </a:xfrm>
          <a:prstGeom prst="cloudCallout">
            <a:avLst>
              <a:gd name="adj1" fmla="val 61319"/>
              <a:gd name="adj2" fmla="val 22540"/>
            </a:avLst>
          </a:prstGeom>
          <a:gradFill>
            <a:gsLst>
              <a:gs pos="0">
                <a:srgbClr val="008080"/>
              </a:gs>
              <a:gs pos="95000">
                <a:srgbClr val="FFFFCC"/>
              </a:gs>
              <a:gs pos="100000">
                <a:srgbClr val="915709"/>
              </a:gs>
            </a:gsLst>
            <a:lin ang="162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omic Sans MS" pitchFamily="66" charset="0"/>
              </a:rPr>
              <a:t>  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Comic Sans MS" pitchFamily="66" charset="0"/>
              </a:rPr>
              <a:t>Dude,You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omic Sans MS" pitchFamily="66" charset="0"/>
              </a:rPr>
              <a:t> are SO good-  </a:t>
            </a:r>
            <a:b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omic Sans MS" pitchFamily="66" charset="0"/>
              </a:rPr>
            </a:b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omic Sans MS" pitchFamily="66" charset="0"/>
              </a:rPr>
              <a:t>   looking!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990600" y="838200"/>
            <a:ext cx="664169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You can 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b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reak 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apport by…</a:t>
            </a:r>
            <a:endParaRPr lang="en-US" sz="4000" dirty="0">
              <a:solidFill>
                <a:srgbClr val="A50021"/>
              </a:solidFill>
              <a:effectLst>
                <a:outerShdw blurRad="50800" dir="60000" sx="1000" sy="1000" algn="ctr" rotWithShape="0">
                  <a:schemeClr val="tx1"/>
                </a:outerShdw>
              </a:effectLst>
            </a:endParaRPr>
          </a:p>
        </p:txBody>
      </p:sp>
      <p:sp>
        <p:nvSpPr>
          <p:cNvPr id="1333252" name="Text Box 4"/>
          <p:cNvSpPr txBox="1">
            <a:spLocks noChangeArrowheads="1"/>
          </p:cNvSpPr>
          <p:nvPr/>
        </p:nvSpPr>
        <p:spPr bwMode="auto">
          <a:xfrm>
            <a:off x="381000" y="3124200"/>
            <a:ext cx="85344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33253" name="Text Box 5"/>
          <p:cNvSpPr txBox="1">
            <a:spLocks noChangeArrowheads="1"/>
          </p:cNvSpPr>
          <p:nvPr/>
        </p:nvSpPr>
        <p:spPr bwMode="auto">
          <a:xfrm>
            <a:off x="304800" y="2057400"/>
            <a:ext cx="5486400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6699"/>
              </a:buClr>
              <a:buBlip>
                <a:blip r:embed="rId3"/>
              </a:buBlip>
              <a:defRPr/>
            </a:pPr>
            <a:r>
              <a:rPr lang="en-US" sz="3200" b="0" dirty="0"/>
              <a:t> </a:t>
            </a:r>
            <a:r>
              <a:rPr 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Purporting to know what the </a:t>
            </a:r>
            <a:r>
              <a:rPr lang="en-US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client </a:t>
            </a:r>
            <a:r>
              <a:rPr 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thinki</a:t>
            </a:r>
            <a:r>
              <a:rPr lang="en-US" sz="2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</a:t>
            </a:r>
          </a:p>
          <a:p>
            <a:pPr>
              <a:spcBef>
                <a:spcPts val="600"/>
              </a:spcBef>
              <a:buClr>
                <a:srgbClr val="006699"/>
              </a:buClr>
              <a:defRPr/>
            </a:pPr>
            <a:r>
              <a:rPr lang="en-US" sz="2800" b="0" dirty="0">
                <a:solidFill>
                  <a:schemeClr val="bg1"/>
                </a:solidFill>
              </a:rPr>
              <a:t> </a:t>
            </a:r>
            <a:r>
              <a:rPr lang="en-US" sz="2800" b="0" dirty="0" smtClean="0">
                <a:solidFill>
                  <a:schemeClr val="bg1"/>
                </a:solidFill>
              </a:rPr>
              <a:t>   </a:t>
            </a:r>
            <a:r>
              <a:rPr lang="en-US" sz="2600" b="0" i="1" dirty="0">
                <a:solidFill>
                  <a:schemeClr val="bg1"/>
                </a:solidFill>
              </a:rPr>
              <a:t>i</a:t>
            </a:r>
            <a:r>
              <a:rPr lang="en-US" sz="2600" b="0" i="1" dirty="0" smtClean="0">
                <a:solidFill>
                  <a:schemeClr val="bg1"/>
                </a:solidFill>
              </a:rPr>
              <a:t>nstead</a:t>
            </a:r>
            <a:r>
              <a:rPr lang="en-US" sz="2600" b="0" i="1" dirty="0">
                <a:solidFill>
                  <a:schemeClr val="bg1"/>
                </a:solidFill>
              </a:rPr>
              <a:t>: </a:t>
            </a:r>
            <a:r>
              <a:rPr lang="en-US" sz="2600" b="0" i="1" dirty="0" smtClean="0">
                <a:solidFill>
                  <a:schemeClr val="bg1"/>
                </a:solidFill>
              </a:rPr>
              <a:t>pose </a:t>
            </a:r>
            <a:r>
              <a:rPr lang="en-US" sz="2600" b="0" i="1" dirty="0">
                <a:solidFill>
                  <a:schemeClr val="bg1"/>
                </a:solidFill>
              </a:rPr>
              <a:t>any insights as </a:t>
            </a:r>
            <a:r>
              <a:rPr lang="en-US" sz="2600" b="0" i="1" dirty="0" smtClean="0">
                <a:solidFill>
                  <a:schemeClr val="bg1"/>
                </a:solidFill>
              </a:rPr>
              <a:t/>
            </a:r>
            <a:br>
              <a:rPr lang="en-US" sz="2600" b="0" i="1" dirty="0" smtClean="0">
                <a:solidFill>
                  <a:schemeClr val="bg1"/>
                </a:solidFill>
              </a:rPr>
            </a:br>
            <a:r>
              <a:rPr lang="en-US" sz="2600" b="0" i="1" dirty="0" smtClean="0">
                <a:solidFill>
                  <a:schemeClr val="bg1"/>
                </a:solidFill>
              </a:rPr>
              <a:t>    questions </a:t>
            </a:r>
            <a:r>
              <a:rPr lang="en-US" sz="2600" b="0" i="1" dirty="0">
                <a:solidFill>
                  <a:schemeClr val="bg1"/>
                </a:solidFill>
              </a:rPr>
              <a:t>or “what ifs</a:t>
            </a:r>
            <a:r>
              <a:rPr lang="en-US" sz="2600" b="0" i="1" dirty="0" smtClean="0">
                <a:solidFill>
                  <a:schemeClr val="bg1"/>
                </a:solidFill>
              </a:rPr>
              <a:t>”</a:t>
            </a:r>
            <a:br>
              <a:rPr lang="en-US" sz="2600" b="0" i="1" dirty="0" smtClean="0">
                <a:solidFill>
                  <a:schemeClr val="bg1"/>
                </a:solidFill>
              </a:rPr>
            </a:br>
            <a:endParaRPr lang="en-US" sz="2600" b="0" i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buClr>
                <a:srgbClr val="006699"/>
              </a:buClr>
              <a:buBlip>
                <a:blip r:embed="rId3"/>
              </a:buBlip>
              <a:defRPr/>
            </a:pPr>
            <a:r>
              <a:rPr lang="en-US" sz="2800" b="0" dirty="0" smtClean="0">
                <a:solidFill>
                  <a:schemeClr val="bg1"/>
                </a:solidFill>
              </a:rPr>
              <a:t> </a:t>
            </a:r>
            <a:r>
              <a:rPr 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the client feel wrong </a:t>
            </a:r>
            <a:r>
              <a:rPr lang="en-US" sz="2800" b="0" dirty="0">
                <a:solidFill>
                  <a:schemeClr val="bg1"/>
                </a:solidFill>
              </a:rPr>
              <a:t/>
            </a:r>
            <a:br>
              <a:rPr lang="en-US" sz="2800" b="0" dirty="0">
                <a:solidFill>
                  <a:schemeClr val="bg1"/>
                </a:solidFill>
              </a:rPr>
            </a:br>
            <a:r>
              <a:rPr lang="en-US" sz="2800" b="0" dirty="0">
                <a:solidFill>
                  <a:schemeClr val="bg1"/>
                </a:solidFill>
              </a:rPr>
              <a:t>   </a:t>
            </a:r>
            <a:r>
              <a:rPr lang="en-US" sz="2600" b="0" i="1" dirty="0">
                <a:solidFill>
                  <a:schemeClr val="bg1"/>
                </a:solidFill>
              </a:rPr>
              <a:t>i</a:t>
            </a:r>
            <a:r>
              <a:rPr lang="en-US" sz="2600" b="0" i="1" dirty="0" smtClean="0">
                <a:solidFill>
                  <a:schemeClr val="bg1"/>
                </a:solidFill>
              </a:rPr>
              <a:t>nstead</a:t>
            </a:r>
            <a:r>
              <a:rPr lang="en-US" sz="2600" b="0" i="1" dirty="0">
                <a:solidFill>
                  <a:schemeClr val="bg1"/>
                </a:solidFill>
              </a:rPr>
              <a:t>: </a:t>
            </a:r>
            <a:r>
              <a:rPr lang="en-US" sz="2600" b="0" i="1" dirty="0" smtClean="0">
                <a:solidFill>
                  <a:schemeClr val="bg1"/>
                </a:solidFill>
              </a:rPr>
              <a:t>support </a:t>
            </a:r>
            <a:r>
              <a:rPr lang="en-US" sz="2600" b="0" i="1" dirty="0">
                <a:solidFill>
                  <a:schemeClr val="bg1"/>
                </a:solidFill>
              </a:rPr>
              <a:t>them or reframe</a:t>
            </a:r>
          </a:p>
          <a:p>
            <a:pPr>
              <a:spcBef>
                <a:spcPts val="1200"/>
              </a:spcBef>
              <a:buClr>
                <a:srgbClr val="006699"/>
              </a:buClr>
              <a:buBlip>
                <a:blip r:embed="rId3"/>
              </a:buBlip>
              <a:defRPr/>
            </a:pPr>
            <a:endParaRPr lang="en-US" sz="2000" b="0" i="1" dirty="0">
              <a:solidFill>
                <a:schemeClr val="bg1"/>
              </a:solidFill>
            </a:endParaRPr>
          </a:p>
        </p:txBody>
      </p:sp>
      <p:pic>
        <p:nvPicPr>
          <p:cNvPr id="6" name="Picture 5" descr="rapport breaking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2590800"/>
            <a:ext cx="2892828" cy="26517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2" name="Text Box 4"/>
          <p:cNvSpPr txBox="1">
            <a:spLocks noChangeArrowheads="1"/>
          </p:cNvSpPr>
          <p:nvPr/>
        </p:nvSpPr>
        <p:spPr bwMode="auto">
          <a:xfrm>
            <a:off x="381000" y="3124200"/>
            <a:ext cx="85344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33253" name="Text Box 5"/>
          <p:cNvSpPr txBox="1">
            <a:spLocks noChangeArrowheads="1"/>
          </p:cNvSpPr>
          <p:nvPr/>
        </p:nvSpPr>
        <p:spPr bwMode="auto">
          <a:xfrm>
            <a:off x="381000" y="1981200"/>
            <a:ext cx="87630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rgbClr val="006699"/>
              </a:buClr>
              <a:buBlip>
                <a:blip r:embed="rId3"/>
              </a:buBlip>
              <a:defRPr/>
            </a:pPr>
            <a:r>
              <a:rPr lang="en-US" sz="2800" b="0" dirty="0" smtClean="0">
                <a:solidFill>
                  <a:schemeClr val="bg1"/>
                </a:solidFill>
              </a:rPr>
              <a:t> </a:t>
            </a:r>
            <a:r>
              <a:rPr lang="en-US" b="0" dirty="0" smtClean="0">
                <a:solidFill>
                  <a:schemeClr val="bg1"/>
                </a:solidFill>
              </a:rPr>
              <a:t>Judge them: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</a:rPr>
              <a:t>“WTF were you thinking! </a:t>
            </a:r>
            <a:r>
              <a:rPr lang="en-US" sz="2800" b="0" i="1" dirty="0">
                <a:solidFill>
                  <a:schemeClr val="bg1"/>
                </a:solidFill>
              </a:rPr>
              <a:t/>
            </a:r>
            <a:br>
              <a:rPr lang="en-US" sz="2800" b="0" i="1" dirty="0">
                <a:solidFill>
                  <a:schemeClr val="bg1"/>
                </a:solidFill>
              </a:rPr>
            </a:br>
            <a:r>
              <a:rPr lang="en-US" sz="2800" b="0" dirty="0">
                <a:solidFill>
                  <a:schemeClr val="bg1"/>
                </a:solidFill>
              </a:rPr>
              <a:t>   </a:t>
            </a:r>
            <a:r>
              <a:rPr lang="en-US" sz="2800" b="0" dirty="0" smtClean="0">
                <a:solidFill>
                  <a:schemeClr val="bg1"/>
                </a:solidFill>
              </a:rPr>
              <a:t>     </a:t>
            </a:r>
            <a:r>
              <a:rPr lang="en-US" sz="2600" i="1" dirty="0">
                <a:solidFill>
                  <a:schemeClr val="bg1"/>
                </a:solidFill>
              </a:rPr>
              <a:t>i</a:t>
            </a:r>
            <a:r>
              <a:rPr lang="en-US" sz="2600" i="1" dirty="0" smtClean="0">
                <a:solidFill>
                  <a:schemeClr val="bg1"/>
                </a:solidFill>
              </a:rPr>
              <a:t>nstead</a:t>
            </a:r>
            <a:r>
              <a:rPr lang="en-US" sz="2600" i="1" dirty="0">
                <a:solidFill>
                  <a:schemeClr val="bg1"/>
                </a:solidFill>
              </a:rPr>
              <a:t>: </a:t>
            </a:r>
            <a:r>
              <a:rPr lang="en-US" sz="2600" b="0" i="1" dirty="0">
                <a:solidFill>
                  <a:schemeClr val="bg1"/>
                </a:solidFill>
              </a:rPr>
              <a:t>a</a:t>
            </a:r>
            <a:r>
              <a:rPr lang="en-US" sz="2600" b="0" i="1" dirty="0" smtClean="0">
                <a:solidFill>
                  <a:schemeClr val="bg1"/>
                </a:solidFill>
              </a:rPr>
              <a:t>ccept </a:t>
            </a:r>
            <a:r>
              <a:rPr lang="en-US" sz="2600" b="0" i="1" dirty="0">
                <a:solidFill>
                  <a:schemeClr val="bg1"/>
                </a:solidFill>
              </a:rPr>
              <a:t>them where they </a:t>
            </a:r>
            <a:r>
              <a:rPr lang="en-US" sz="2600" b="0" i="1" dirty="0" smtClean="0">
                <a:solidFill>
                  <a:schemeClr val="bg1"/>
                </a:solidFill>
              </a:rPr>
              <a:t>are…</a:t>
            </a:r>
            <a:br>
              <a:rPr lang="en-US" sz="2600" b="0" i="1" dirty="0" smtClean="0">
                <a:solidFill>
                  <a:schemeClr val="bg1"/>
                </a:solidFill>
              </a:rPr>
            </a:br>
            <a:r>
              <a:rPr lang="en-US" sz="2600" b="0" i="1" dirty="0" smtClean="0">
                <a:solidFill>
                  <a:schemeClr val="bg1"/>
                </a:solidFill>
              </a:rPr>
              <a:t>        “That must have been a challenging time for you.”</a:t>
            </a:r>
            <a:br>
              <a:rPr lang="en-US" sz="2600" b="0" i="1" dirty="0" smtClean="0">
                <a:solidFill>
                  <a:schemeClr val="bg1"/>
                </a:solidFill>
              </a:rPr>
            </a:br>
            <a:endParaRPr lang="en-US" sz="1600" b="0" i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buClr>
                <a:srgbClr val="006699"/>
              </a:buClr>
              <a:buBlip>
                <a:blip r:embed="rId3"/>
              </a:buBlip>
              <a:defRPr/>
            </a:pPr>
            <a:r>
              <a:rPr lang="en-US" sz="2800" b="0" dirty="0">
                <a:solidFill>
                  <a:schemeClr val="bg1"/>
                </a:solidFill>
              </a:rPr>
              <a:t> </a:t>
            </a:r>
            <a:r>
              <a:rPr lang="en-US" b="0" dirty="0">
                <a:solidFill>
                  <a:schemeClr val="bg1"/>
                </a:solidFill>
              </a:rPr>
              <a:t>Making disapproving </a:t>
            </a:r>
            <a:r>
              <a:rPr lang="en-US" b="0" dirty="0" smtClean="0">
                <a:solidFill>
                  <a:schemeClr val="bg1"/>
                </a:solidFill>
              </a:rPr>
              <a:t>gestures or </a:t>
            </a:r>
            <a:r>
              <a:rPr lang="en-US" b="0" dirty="0">
                <a:solidFill>
                  <a:schemeClr val="bg1"/>
                </a:solidFill>
              </a:rPr>
              <a:t>facial </a:t>
            </a:r>
            <a:r>
              <a:rPr lang="en-US" b="0" dirty="0" smtClean="0">
                <a:solidFill>
                  <a:schemeClr val="bg1"/>
                </a:solidFill>
              </a:rPr>
              <a:t/>
            </a:r>
            <a:br>
              <a:rPr lang="en-US" b="0" dirty="0" smtClean="0">
                <a:solidFill>
                  <a:schemeClr val="bg1"/>
                </a:solidFill>
              </a:rPr>
            </a:br>
            <a:r>
              <a:rPr lang="en-US" b="0" dirty="0" smtClean="0">
                <a:solidFill>
                  <a:schemeClr val="bg1"/>
                </a:solidFill>
              </a:rPr>
              <a:t>   expressions</a:t>
            </a:r>
            <a:r>
              <a:rPr lang="en-US" sz="2800" b="0" dirty="0">
                <a:solidFill>
                  <a:schemeClr val="bg1"/>
                </a:solidFill>
              </a:rPr>
              <a:t/>
            </a:r>
            <a:br>
              <a:rPr lang="en-US" sz="2800" b="0" dirty="0">
                <a:solidFill>
                  <a:schemeClr val="bg1"/>
                </a:solidFill>
              </a:rPr>
            </a:br>
            <a:r>
              <a:rPr lang="en-US" sz="2800" b="0" dirty="0">
                <a:solidFill>
                  <a:schemeClr val="bg1"/>
                </a:solidFill>
              </a:rPr>
              <a:t>  </a:t>
            </a:r>
            <a:r>
              <a:rPr lang="en-US" sz="2800" b="0" dirty="0" smtClean="0">
                <a:solidFill>
                  <a:schemeClr val="bg1"/>
                </a:solidFill>
              </a:rPr>
              <a:t>     </a:t>
            </a:r>
            <a:r>
              <a:rPr lang="en-US" sz="2600" i="1" dirty="0">
                <a:solidFill>
                  <a:schemeClr val="bg1"/>
                </a:solidFill>
              </a:rPr>
              <a:t>i</a:t>
            </a:r>
            <a:r>
              <a:rPr lang="en-US" sz="2600" i="1" dirty="0" smtClean="0">
                <a:solidFill>
                  <a:schemeClr val="bg1"/>
                </a:solidFill>
              </a:rPr>
              <a:t>nstead</a:t>
            </a:r>
            <a:r>
              <a:rPr lang="en-US" sz="2600" dirty="0">
                <a:solidFill>
                  <a:schemeClr val="bg1"/>
                </a:solidFill>
              </a:rPr>
              <a:t>:</a:t>
            </a:r>
            <a:r>
              <a:rPr lang="en-US" sz="2600" b="0" dirty="0">
                <a:solidFill>
                  <a:schemeClr val="bg1"/>
                </a:solidFill>
              </a:rPr>
              <a:t> </a:t>
            </a:r>
            <a:r>
              <a:rPr lang="en-US" sz="2600" b="0" i="1" dirty="0">
                <a:solidFill>
                  <a:schemeClr val="bg1"/>
                </a:solidFill>
              </a:rPr>
              <a:t>s</a:t>
            </a:r>
            <a:r>
              <a:rPr lang="en-US" sz="2600" b="0" i="1" dirty="0" smtClean="0">
                <a:solidFill>
                  <a:schemeClr val="bg1"/>
                </a:solidFill>
              </a:rPr>
              <a:t>imply </a:t>
            </a:r>
            <a:r>
              <a:rPr lang="en-US" sz="2600" b="0" i="1" dirty="0">
                <a:solidFill>
                  <a:schemeClr val="bg1"/>
                </a:solidFill>
              </a:rPr>
              <a:t>acknowledge what </a:t>
            </a:r>
            <a:r>
              <a:rPr lang="en-US" sz="2600" b="0" i="1" dirty="0" smtClean="0">
                <a:solidFill>
                  <a:schemeClr val="bg1"/>
                </a:solidFill>
              </a:rPr>
              <a:t/>
            </a:r>
            <a:br>
              <a:rPr lang="en-US" sz="2600" b="0" i="1" dirty="0" smtClean="0">
                <a:solidFill>
                  <a:schemeClr val="bg1"/>
                </a:solidFill>
              </a:rPr>
            </a:br>
            <a:r>
              <a:rPr lang="en-US" sz="2600" b="0" i="1" dirty="0" smtClean="0">
                <a:solidFill>
                  <a:schemeClr val="bg1"/>
                </a:solidFill>
              </a:rPr>
              <a:t>       they </a:t>
            </a:r>
            <a:r>
              <a:rPr lang="en-US" sz="2600" b="0" i="1" dirty="0">
                <a:solidFill>
                  <a:schemeClr val="bg1"/>
                </a:solidFill>
              </a:rPr>
              <a:t>tell </a:t>
            </a:r>
            <a:r>
              <a:rPr lang="en-US" sz="2600" b="0" i="1" dirty="0" smtClean="0">
                <a:solidFill>
                  <a:schemeClr val="bg1"/>
                </a:solidFill>
              </a:rPr>
              <a:t>you…</a:t>
            </a:r>
          </a:p>
          <a:p>
            <a:pPr>
              <a:spcBef>
                <a:spcPts val="1200"/>
              </a:spcBef>
              <a:buClr>
                <a:srgbClr val="006699"/>
              </a:buClr>
              <a:defRPr/>
            </a:pPr>
            <a:r>
              <a:rPr lang="en-US" sz="2600" b="0" i="1" dirty="0" smtClean="0">
                <a:solidFill>
                  <a:schemeClr val="bg1"/>
                </a:solidFill>
              </a:rPr>
              <a:t>       “I hear you… or I understand”</a:t>
            </a:r>
            <a:br>
              <a:rPr lang="en-US" sz="2600" b="0" i="1" dirty="0" smtClean="0">
                <a:solidFill>
                  <a:schemeClr val="bg1"/>
                </a:solidFill>
              </a:rPr>
            </a:br>
            <a:r>
              <a:rPr lang="en-US" sz="2600" b="0" i="1" dirty="0" smtClean="0">
                <a:solidFill>
                  <a:schemeClr val="bg1"/>
                </a:solidFill>
              </a:rPr>
              <a:t>	</a:t>
            </a:r>
            <a:endParaRPr lang="en-US" sz="2600" b="0" i="1" dirty="0">
              <a:solidFill>
                <a:schemeClr val="bg1"/>
              </a:solidFill>
            </a:endParaRPr>
          </a:p>
        </p:txBody>
      </p:sp>
      <p:pic>
        <p:nvPicPr>
          <p:cNvPr id="6" name="Picture 5" descr="rapport breaking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4495800"/>
            <a:ext cx="2209800" cy="20256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828800" y="762000"/>
            <a:ext cx="56577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ways to break rapport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609600" y="990600"/>
            <a:ext cx="79565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>
                <a:solidFill>
                  <a:srgbClr val="A5002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Practice </a:t>
            </a:r>
            <a:r>
              <a:rPr lang="en-US" sz="4000" dirty="0" smtClean="0">
                <a:solidFill>
                  <a:srgbClr val="A5002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breaking rapport</a:t>
            </a:r>
            <a:endParaRPr lang="en-US" sz="4000" dirty="0">
              <a:solidFill>
                <a:srgbClr val="A5002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pic>
        <p:nvPicPr>
          <p:cNvPr id="4" name="Picture 3" descr="rapport breaking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2286000"/>
            <a:ext cx="2892828" cy="2651760"/>
          </a:xfrm>
          <a:prstGeom prst="rect">
            <a:avLst/>
          </a:prstGeom>
          <a:ln>
            <a:solidFill>
              <a:srgbClr val="A5002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2743200"/>
            <a:ext cx="12506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Break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apport_mirror image danc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228600"/>
            <a:ext cx="1656139" cy="19964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 descr="CAMDO5SP"/>
          <p:cNvPicPr>
            <a:picLocks noChangeAspect="1" noChangeArrowheads="1"/>
          </p:cNvPicPr>
          <p:nvPr/>
        </p:nvPicPr>
        <p:blipFill>
          <a:blip r:embed="rId3" cstate="print"/>
          <a:srcRect l="25455" t="13009"/>
          <a:stretch>
            <a:fillRect/>
          </a:stretch>
        </p:blipFill>
        <p:spPr bwMode="auto">
          <a:xfrm>
            <a:off x="6248400" y="4191000"/>
            <a:ext cx="2660256" cy="20726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mirroring monkey and chil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191000"/>
            <a:ext cx="3184026" cy="20026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rapport2.jpg"/>
          <p:cNvPicPr>
            <a:picLocks noChangeAspect="1"/>
          </p:cNvPicPr>
          <p:nvPr/>
        </p:nvPicPr>
        <p:blipFill>
          <a:blip r:embed="rId5" cstate="print"/>
          <a:srcRect t="10000" r="1943"/>
          <a:stretch>
            <a:fillRect/>
          </a:stretch>
        </p:blipFill>
        <p:spPr>
          <a:xfrm>
            <a:off x="6705600" y="457200"/>
            <a:ext cx="1912097" cy="21084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ontract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381000"/>
            <a:ext cx="2740596" cy="1823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limiting beliefs shado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2133600"/>
            <a:ext cx="2200680" cy="167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Belief busting with hamm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5000" y="2286000"/>
            <a:ext cx="2633690" cy="1752600"/>
          </a:xfrm>
          <a:prstGeom prst="rect">
            <a:avLst/>
          </a:prstGeom>
          <a:ln>
            <a:solidFill>
              <a:srgbClr val="A5002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magic_rabbit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62400" y="4419600"/>
            <a:ext cx="1714441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286000" y="2209800"/>
            <a:ext cx="47500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Dyads doing the </a:t>
            </a:r>
            <a:br>
              <a:rPr lang="en-US" sz="3600" dirty="0" smtClean="0"/>
            </a:br>
            <a:r>
              <a:rPr lang="en-US" sz="3600" dirty="0" smtClean="0"/>
              <a:t>UTS… while </a:t>
            </a:r>
            <a:br>
              <a:rPr lang="en-US" sz="3600" dirty="0" smtClean="0"/>
            </a:br>
            <a:r>
              <a:rPr lang="en-US" sz="3600" dirty="0" smtClean="0"/>
              <a:t>establishing rapport </a:t>
            </a:r>
          </a:p>
          <a:p>
            <a:pPr algn="ctr"/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86868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2800" b="0" dirty="0">
                <a:solidFill>
                  <a:schemeClr val="bg1"/>
                </a:solidFill>
              </a:rPr>
              <a:t>Pick a partner to practice </a:t>
            </a:r>
            <a:r>
              <a:rPr lang="en-US" sz="2800" b="0" dirty="0" smtClean="0">
                <a:solidFill>
                  <a:schemeClr val="bg1"/>
                </a:solidFill>
              </a:rPr>
              <a:t>UTS with </a:t>
            </a:r>
            <a:r>
              <a:rPr lang="en-US" sz="2800" b="0" dirty="0">
                <a:solidFill>
                  <a:schemeClr val="bg1"/>
                </a:solidFill>
              </a:rPr>
              <a:t>tonight</a:t>
            </a:r>
          </a:p>
          <a:p>
            <a:pPr>
              <a:buFontTx/>
              <a:buChar char="•"/>
              <a:defRPr/>
            </a:pPr>
            <a:r>
              <a:rPr lang="en-US" sz="2800" b="0" dirty="0">
                <a:solidFill>
                  <a:schemeClr val="bg1"/>
                </a:solidFill>
              </a:rPr>
              <a:t> Get a good night’s sleep</a:t>
            </a:r>
          </a:p>
          <a:p>
            <a:pPr>
              <a:buFontTx/>
              <a:buChar char="•"/>
              <a:defRPr/>
            </a:pPr>
            <a:r>
              <a:rPr lang="en-US" sz="2800" b="0" dirty="0">
                <a:solidFill>
                  <a:schemeClr val="bg1"/>
                </a:solidFill>
              </a:rPr>
              <a:t> Eat a healthy breakfast tomorrow</a:t>
            </a:r>
          </a:p>
          <a:p>
            <a:pPr>
              <a:buFontTx/>
              <a:buChar char="•"/>
              <a:defRPr/>
            </a:pPr>
            <a:r>
              <a:rPr lang="en-US" sz="2800" b="0" dirty="0">
                <a:solidFill>
                  <a:schemeClr val="bg1"/>
                </a:solidFill>
              </a:rPr>
              <a:t> Please be in your seats by </a:t>
            </a:r>
            <a:r>
              <a:rPr lang="en-US" sz="3600" b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8:55 </a:t>
            </a:r>
            <a:r>
              <a:rPr lang="en-US" sz="3600" b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a.m</a:t>
            </a:r>
            <a:r>
              <a:rPr 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sym typeface="Wingdings" pitchFamily="2" charset="2"/>
            </a:endParaRPr>
          </a:p>
        </p:txBody>
      </p:sp>
      <p:pic>
        <p:nvPicPr>
          <p:cNvPr id="4" name="Picture 3" descr="kids_baby on doggi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738878"/>
            <a:ext cx="4701040" cy="31496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Oval Callout 1"/>
          <p:cNvSpPr/>
          <p:nvPr/>
        </p:nvSpPr>
        <p:spPr bwMode="auto">
          <a:xfrm>
            <a:off x="0" y="228600"/>
            <a:ext cx="3124200" cy="2286000"/>
          </a:xfrm>
          <a:prstGeom prst="wedgeEllipseCallout">
            <a:avLst>
              <a:gd name="adj1" fmla="val 70949"/>
              <a:gd name="adj2" fmla="val 15260"/>
            </a:avLst>
          </a:prstGeom>
          <a:solidFill>
            <a:srgbClr val="FFB847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85800"/>
            <a:ext cx="296908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1" dirty="0" smtClean="0">
                <a:latin typeface="Comic Sans MS"/>
                <a:cs typeface="Comic Sans MS"/>
              </a:rPr>
              <a:t>You might </a:t>
            </a:r>
            <a:r>
              <a:rPr lang="en-US" sz="2400" b="0" i="1" dirty="0" err="1" smtClean="0">
                <a:latin typeface="Comic Sans MS"/>
                <a:cs typeface="Comic Sans MS"/>
              </a:rPr>
              <a:t>wanna</a:t>
            </a:r>
            <a:r>
              <a:rPr lang="en-US" sz="2400" b="0" i="1" dirty="0" smtClean="0">
                <a:latin typeface="Comic Sans MS"/>
                <a:cs typeface="Comic Sans MS"/>
              </a:rPr>
              <a:t/>
            </a:r>
            <a:br>
              <a:rPr lang="en-US" sz="2400" b="0" i="1" dirty="0" smtClean="0">
                <a:latin typeface="Comic Sans MS"/>
                <a:cs typeface="Comic Sans MS"/>
              </a:rPr>
            </a:br>
            <a:r>
              <a:rPr lang="en-US" sz="2400" b="0" i="1" dirty="0" smtClean="0">
                <a:latin typeface="Comic Sans MS"/>
                <a:cs typeface="Comic Sans MS"/>
              </a:rPr>
              <a:t>do </a:t>
            </a:r>
            <a:r>
              <a:rPr lang="en-US" sz="2400" b="0" i="1" dirty="0" err="1" smtClean="0">
                <a:latin typeface="Comic Sans MS"/>
                <a:cs typeface="Comic Sans MS"/>
              </a:rPr>
              <a:t>somethin</a:t>
            </a:r>
            <a:r>
              <a:rPr lang="en-US" sz="2400" b="0" i="1" dirty="0" smtClean="0">
                <a:latin typeface="Comic Sans MS"/>
                <a:cs typeface="Comic Sans MS"/>
              </a:rPr>
              <a:t>’ about </a:t>
            </a:r>
            <a:br>
              <a:rPr lang="en-US" sz="2400" b="0" i="1" dirty="0" smtClean="0">
                <a:latin typeface="Comic Sans MS"/>
                <a:cs typeface="Comic Sans MS"/>
              </a:rPr>
            </a:br>
            <a:r>
              <a:rPr lang="en-US" sz="2400" b="0" i="1" dirty="0" smtClean="0">
                <a:latin typeface="Comic Sans MS"/>
                <a:cs typeface="Comic Sans MS"/>
              </a:rPr>
              <a:t>that molar, Fluffy</a:t>
            </a:r>
            <a:endParaRPr lang="en-US" sz="2400" b="0" i="1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655" name="Picture 7" descr="home interior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15000" y="304800"/>
            <a:ext cx="3203743" cy="2133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5650" name="Picture 2" descr="MPj043311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733800"/>
            <a:ext cx="2819400" cy="2819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5651" name="Picture 3" descr="j04311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2663825" cy="2667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524000" y="3048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0">
              <a:latin typeface="Comic Sans MS" pitchFamily="66" charset="0"/>
            </a:endParaRPr>
          </a:p>
        </p:txBody>
      </p:sp>
      <p:pic>
        <p:nvPicPr>
          <p:cNvPr id="1435653" name="Picture 5" descr="healthy peeps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28600" y="4876800"/>
            <a:ext cx="2505075" cy="169460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5654" name="AutoShape 6"/>
          <p:cNvSpPr>
            <a:spLocks noChangeArrowheads="1"/>
          </p:cNvSpPr>
          <p:nvPr/>
        </p:nvSpPr>
        <p:spPr bwMode="auto">
          <a:xfrm>
            <a:off x="1600200" y="2590800"/>
            <a:ext cx="5562600" cy="19050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rect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area </a:t>
            </a:r>
            <a:b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your life you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like to improve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656" name="Text Box 8"/>
          <p:cNvSpPr txBox="1">
            <a:spLocks noChangeArrowheads="1"/>
          </p:cNvSpPr>
          <p:nvPr/>
        </p:nvSpPr>
        <p:spPr bwMode="auto">
          <a:xfrm>
            <a:off x="1219200" y="1905000"/>
            <a:ext cx="41793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Enriched </a:t>
            </a:r>
            <a:r>
              <a:rPr lang="en-US" sz="2800" dirty="0" smtClean="0">
                <a:solidFill>
                  <a:schemeClr val="bg1"/>
                </a:solidFill>
              </a:rPr>
              <a:t>Relationships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35657" name="Text Box 9"/>
          <p:cNvSpPr txBox="1">
            <a:spLocks noChangeArrowheads="1"/>
          </p:cNvSpPr>
          <p:nvPr/>
        </p:nvSpPr>
        <p:spPr bwMode="auto">
          <a:xfrm>
            <a:off x="3352800" y="304800"/>
            <a:ext cx="34766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smtClean="0"/>
              <a:t>Home Environment</a:t>
            </a:r>
            <a:endParaRPr lang="en-US" sz="2800" dirty="0"/>
          </a:p>
        </p:txBody>
      </p:sp>
      <p:sp>
        <p:nvSpPr>
          <p:cNvPr id="1435658" name="Text Box 10"/>
          <p:cNvSpPr txBox="1">
            <a:spLocks noChangeArrowheads="1"/>
          </p:cNvSpPr>
          <p:nvPr/>
        </p:nvSpPr>
        <p:spPr bwMode="auto">
          <a:xfrm>
            <a:off x="381000" y="4419600"/>
            <a:ext cx="3011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Health or Weight</a:t>
            </a:r>
          </a:p>
        </p:txBody>
      </p:sp>
      <p:sp>
        <p:nvSpPr>
          <p:cNvPr id="1435659" name="Text Box 11"/>
          <p:cNvSpPr txBox="1">
            <a:spLocks noChangeArrowheads="1"/>
          </p:cNvSpPr>
          <p:nvPr/>
        </p:nvSpPr>
        <p:spPr bwMode="auto">
          <a:xfrm>
            <a:off x="4572000" y="5562600"/>
            <a:ext cx="30539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 or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Wealth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5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5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3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3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3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54" grpId="0" animBg="1"/>
      <p:bldP spid="1435656" grpId="0"/>
      <p:bldP spid="1435657" grpId="0"/>
      <p:bldP spid="1435658" grpId="0"/>
      <p:bldP spid="14356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524000" y="3048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auto">
          <a:xfrm>
            <a:off x="533400" y="533400"/>
            <a:ext cx="8153400" cy="6096000"/>
          </a:xfrm>
          <a:prstGeom prst="foldedCorner">
            <a:avLst>
              <a:gd name="adj" fmla="val 12500"/>
            </a:avLst>
          </a:prstGeom>
          <a:solidFill>
            <a:srgbClr val="FFFFCC">
              <a:alpha val="27843"/>
            </a:srgbClr>
          </a:solidFill>
          <a:ln w="412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 sz="4000" u="sng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		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                          </a:t>
            </a:r>
            <a:r>
              <a:rPr lang="en-US" sz="3600" dirty="0" smtClean="0"/>
              <a:t>UTS</a:t>
            </a:r>
            <a:endParaRPr lang="en-US" sz="3600" dirty="0"/>
          </a:p>
          <a:p>
            <a:endParaRPr lang="en-US" sz="4000" dirty="0">
              <a:solidFill>
                <a:schemeClr val="bg1"/>
              </a:solidFill>
            </a:endParaRPr>
          </a:p>
          <a:p>
            <a:pPr indent="465138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Write out 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statement about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one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your desires…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i="1" dirty="0">
                <a:solidFill>
                  <a:schemeClr val="bg1"/>
                </a:solidFill>
              </a:rPr>
              <a:t>  “I want to make $150,000 a year</a:t>
            </a:r>
            <a:r>
              <a:rPr lang="en-US" b="0" i="1" dirty="0" smtClean="0">
                <a:solidFill>
                  <a:schemeClr val="bg1"/>
                </a:solidFill>
              </a:rPr>
              <a:t>.”</a:t>
            </a:r>
          </a:p>
          <a:p>
            <a:pPr>
              <a:spcBef>
                <a:spcPts val="600"/>
              </a:spcBef>
            </a:pPr>
            <a:r>
              <a:rPr lang="en-US" b="0" i="1" dirty="0" smtClean="0">
                <a:solidFill>
                  <a:schemeClr val="bg1"/>
                </a:solidFill>
              </a:rPr>
              <a:t>  </a:t>
            </a:r>
            <a:r>
              <a:rPr lang="en-US" b="0" i="1" dirty="0">
                <a:solidFill>
                  <a:schemeClr val="bg1"/>
                </a:solidFill>
              </a:rPr>
              <a:t>“I want do everything on a timely </a:t>
            </a:r>
            <a:r>
              <a:rPr lang="en-US" b="0" i="1" dirty="0" smtClean="0">
                <a:solidFill>
                  <a:schemeClr val="bg1"/>
                </a:solidFill>
              </a:rPr>
              <a:t>basis.”  </a:t>
            </a:r>
            <a:endParaRPr lang="en-US" b="0" i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i="1" dirty="0">
                <a:solidFill>
                  <a:schemeClr val="bg1"/>
                </a:solidFill>
              </a:rPr>
              <a:t>  “I want a successful </a:t>
            </a:r>
            <a:r>
              <a:rPr lang="en-US" b="0" i="1" dirty="0" smtClean="0">
                <a:solidFill>
                  <a:schemeClr val="bg1"/>
                </a:solidFill>
              </a:rPr>
              <a:t>Pro EFT </a:t>
            </a:r>
            <a:r>
              <a:rPr lang="en-US" b="0" i="1" dirty="0">
                <a:solidFill>
                  <a:schemeClr val="bg1"/>
                </a:solidFill>
              </a:rPr>
              <a:t>practice</a:t>
            </a:r>
            <a:r>
              <a:rPr lang="en-US" b="0" i="1" dirty="0" smtClean="0">
                <a:solidFill>
                  <a:schemeClr val="bg1"/>
                </a:solidFill>
              </a:rPr>
              <a:t>.”</a:t>
            </a:r>
          </a:p>
          <a:p>
            <a:pPr>
              <a:spcBef>
                <a:spcPts val="600"/>
              </a:spcBef>
            </a:pPr>
            <a:r>
              <a:rPr lang="en-US" b="0" i="1" dirty="0" smtClean="0">
                <a:solidFill>
                  <a:schemeClr val="bg1"/>
                </a:solidFill>
              </a:rPr>
              <a:t>  “I want to find my soul mate.”</a:t>
            </a:r>
          </a:p>
          <a:p>
            <a:pPr>
              <a:spcBef>
                <a:spcPts val="600"/>
              </a:spcBef>
            </a:pPr>
            <a:r>
              <a:rPr lang="en-US" b="0" i="1" dirty="0" smtClean="0">
                <a:solidFill>
                  <a:schemeClr val="bg1"/>
                </a:solidFill>
              </a:rPr>
              <a:t>  “I want to gracefully end this relationship.”</a:t>
            </a:r>
            <a:endParaRPr lang="en-US" b="0" i="1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3" descr="contract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6210" y="228600"/>
            <a:ext cx="2061028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524000" y="3048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0">
              <a:latin typeface="Comic Sans MS" pitchFamily="66" charset="0"/>
            </a:endParaRPr>
          </a:p>
        </p:txBody>
      </p:sp>
      <p:sp>
        <p:nvSpPr>
          <p:cNvPr id="1439747" name="AutoShape 3"/>
          <p:cNvSpPr>
            <a:spLocks noChangeArrowheads="1"/>
          </p:cNvSpPr>
          <p:nvPr/>
        </p:nvSpPr>
        <p:spPr bwMode="auto">
          <a:xfrm>
            <a:off x="533400" y="533400"/>
            <a:ext cx="8153400" cy="6096000"/>
          </a:xfrm>
          <a:prstGeom prst="foldedCorner">
            <a:avLst>
              <a:gd name="adj" fmla="val 12500"/>
            </a:avLst>
          </a:prstGeom>
          <a:solidFill>
            <a:srgbClr val="FFFFCC">
              <a:alpha val="25882"/>
            </a:srgbClr>
          </a:solidFill>
          <a:ln w="412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3600" dirty="0" smtClean="0"/>
              <a:t>                             UTS</a:t>
            </a:r>
            <a:endParaRPr lang="en-US" sz="3600" dirty="0"/>
          </a:p>
          <a:p>
            <a:endParaRPr lang="en-US" sz="4000" u="sng" dirty="0"/>
          </a:p>
          <a:p>
            <a:pPr lvl="1"/>
            <a:r>
              <a:rPr lang="en-US" dirty="0"/>
              <a:t>2) </a:t>
            </a:r>
            <a:r>
              <a:rPr lang="en-US" dirty="0" smtClean="0"/>
              <a:t>Jot down phrases about </a:t>
            </a:r>
            <a:r>
              <a:rPr lang="en-US" dirty="0"/>
              <a:t>how your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life </a:t>
            </a:r>
            <a:r>
              <a:rPr lang="en-US" dirty="0"/>
              <a:t>will be different when you </a:t>
            </a:r>
            <a:r>
              <a:rPr lang="en-US" dirty="0" smtClean="0"/>
              <a:t>have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what you </a:t>
            </a:r>
            <a:r>
              <a:rPr lang="en-US" dirty="0" smtClean="0"/>
              <a:t>want:</a:t>
            </a:r>
            <a:endParaRPr lang="en-US" dirty="0"/>
          </a:p>
          <a:p>
            <a:pPr lvl="1"/>
            <a:endParaRPr lang="en-US" sz="3200" dirty="0">
              <a:solidFill>
                <a:schemeClr val="bg1"/>
              </a:solidFill>
            </a:endParaRPr>
          </a:p>
          <a:p>
            <a:pPr lvl="1" algn="ctr"/>
            <a:r>
              <a:rPr lang="en-US" sz="3200" b="0" i="1" dirty="0">
                <a:solidFill>
                  <a:schemeClr val="bg1"/>
                </a:solidFill>
              </a:rPr>
              <a:t>Can </a:t>
            </a:r>
            <a:r>
              <a:rPr lang="en-US" sz="3200" b="0" i="1" dirty="0" smtClean="0">
                <a:solidFill>
                  <a:schemeClr val="bg1"/>
                </a:solidFill>
              </a:rPr>
              <a:t>travel… </a:t>
            </a:r>
            <a:r>
              <a:rPr lang="en-US" sz="3200" b="0" i="1" dirty="0">
                <a:solidFill>
                  <a:schemeClr val="bg1"/>
                </a:solidFill>
              </a:rPr>
              <a:t>Be </a:t>
            </a:r>
            <a:r>
              <a:rPr lang="en-US" sz="3200" b="0" i="1" dirty="0" smtClean="0">
                <a:solidFill>
                  <a:schemeClr val="bg1"/>
                </a:solidFill>
              </a:rPr>
              <a:t>independent… </a:t>
            </a:r>
            <a:r>
              <a:rPr lang="en-US" sz="3200" b="0" i="1" dirty="0">
                <a:solidFill>
                  <a:schemeClr val="bg1"/>
                </a:solidFill>
              </a:rPr>
              <a:t>Buy new </a:t>
            </a:r>
            <a:r>
              <a:rPr lang="en-US" sz="3200" b="0" i="1" dirty="0" smtClean="0">
                <a:solidFill>
                  <a:schemeClr val="bg1"/>
                </a:solidFill>
              </a:rPr>
              <a:t>home… Have great relationships… </a:t>
            </a:r>
            <a:r>
              <a:rPr lang="en-US" sz="3200" b="0" i="1" dirty="0">
                <a:solidFill>
                  <a:schemeClr val="bg1"/>
                </a:solidFill>
              </a:rPr>
              <a:t/>
            </a:r>
            <a:br>
              <a:rPr lang="en-US" sz="3200" b="0" i="1" dirty="0">
                <a:solidFill>
                  <a:schemeClr val="bg1"/>
                </a:solidFill>
              </a:rPr>
            </a:br>
            <a:r>
              <a:rPr lang="en-US" sz="3200" b="0" i="1" dirty="0">
                <a:solidFill>
                  <a:schemeClr val="bg1"/>
                </a:solidFill>
              </a:rPr>
              <a:t>Can make a bigger </a:t>
            </a:r>
            <a:r>
              <a:rPr lang="en-US" sz="3200" b="0" i="1" dirty="0" smtClean="0">
                <a:solidFill>
                  <a:schemeClr val="bg1"/>
                </a:solidFill>
              </a:rPr>
              <a:t>difference… </a:t>
            </a:r>
            <a:endParaRPr lang="en-US" sz="3200" b="0" i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6" name="Picture 3" descr="contract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6210" y="228600"/>
            <a:ext cx="2061028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3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3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524000" y="3048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0">
              <a:latin typeface="Comic Sans MS" pitchFamily="66" charset="0"/>
            </a:endParaRPr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533400" y="457200"/>
            <a:ext cx="8153400" cy="6096000"/>
          </a:xfrm>
          <a:prstGeom prst="foldedCorner">
            <a:avLst>
              <a:gd name="adj" fmla="val 12500"/>
            </a:avLst>
          </a:prstGeom>
          <a:solidFill>
            <a:srgbClr val="FFFFCC">
              <a:alpha val="27058"/>
            </a:srgbClr>
          </a:solidFill>
          <a:ln w="412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 sz="4000" u="sng" dirty="0"/>
          </a:p>
          <a:p>
            <a:endParaRPr lang="en-US" sz="3600" dirty="0"/>
          </a:p>
          <a:p>
            <a:endParaRPr lang="en-US" sz="3200" dirty="0"/>
          </a:p>
          <a:p>
            <a:r>
              <a:rPr lang="en-US" sz="3800" dirty="0"/>
              <a:t> </a:t>
            </a:r>
            <a:r>
              <a:rPr lang="en-US" sz="3800" dirty="0" smtClean="0"/>
              <a:t>                          </a:t>
            </a:r>
            <a:r>
              <a:rPr lang="en-US" sz="3600" dirty="0" smtClean="0"/>
              <a:t>UTS</a:t>
            </a:r>
            <a:endParaRPr lang="en-US" sz="3600" dirty="0"/>
          </a:p>
          <a:p>
            <a:endParaRPr lang="en-US" sz="2400" dirty="0"/>
          </a:p>
          <a:p>
            <a:pPr lvl="1"/>
            <a:r>
              <a:rPr lang="en-US" dirty="0"/>
              <a:t>3) Add </a:t>
            </a:r>
            <a:r>
              <a:rPr lang="en-US" dirty="0" smtClean="0"/>
              <a:t>emotions </a:t>
            </a:r>
            <a:r>
              <a:rPr lang="en-US" dirty="0"/>
              <a:t>to your </a:t>
            </a:r>
            <a:r>
              <a:rPr lang="en-US" dirty="0" smtClean="0"/>
              <a:t>statement: how you will </a:t>
            </a:r>
            <a:r>
              <a:rPr lang="en-US" dirty="0"/>
              <a:t>“FEEL” when you </a:t>
            </a:r>
            <a:r>
              <a:rPr lang="en-US" dirty="0" smtClean="0"/>
              <a:t>reach your goal</a:t>
            </a:r>
            <a:endParaRPr lang="en-US" dirty="0"/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 algn="ctr">
              <a:spcBef>
                <a:spcPts val="600"/>
              </a:spcBef>
            </a:pPr>
            <a:r>
              <a:rPr lang="en-US" b="0" i="1" dirty="0" smtClean="0">
                <a:solidFill>
                  <a:schemeClr val="bg1"/>
                </a:solidFill>
              </a:rPr>
              <a:t>Confident – Free – Happy- Secure</a:t>
            </a:r>
            <a:endParaRPr lang="en-US" b="0" i="1" dirty="0">
              <a:solidFill>
                <a:schemeClr val="bg1"/>
              </a:solidFill>
            </a:endParaRPr>
          </a:p>
          <a:p>
            <a:pPr lvl="1" algn="ctr">
              <a:spcBef>
                <a:spcPts val="600"/>
              </a:spcBef>
            </a:pPr>
            <a:r>
              <a:rPr lang="en-US" b="0" i="1" dirty="0" smtClean="0">
                <a:solidFill>
                  <a:schemeClr val="bg1"/>
                </a:solidFill>
              </a:rPr>
              <a:t>Infinite choices – Joyful - </a:t>
            </a:r>
            <a:r>
              <a:rPr lang="en-US" b="0" i="1" dirty="0">
                <a:solidFill>
                  <a:schemeClr val="bg1"/>
                </a:solidFill>
              </a:rPr>
              <a:t>Peace of </a:t>
            </a:r>
            <a:r>
              <a:rPr lang="en-US" b="0" i="1" dirty="0" smtClean="0">
                <a:solidFill>
                  <a:schemeClr val="bg1"/>
                </a:solidFill>
              </a:rPr>
              <a:t>mind</a:t>
            </a:r>
          </a:p>
          <a:p>
            <a:pPr lvl="1" algn="ctr">
              <a:spcBef>
                <a:spcPts val="600"/>
              </a:spcBef>
            </a:pPr>
            <a:r>
              <a:rPr lang="en-US" b="0" i="1" dirty="0" smtClean="0">
                <a:solidFill>
                  <a:schemeClr val="bg1"/>
                </a:solidFill>
              </a:rPr>
              <a:t>Sense </a:t>
            </a:r>
            <a:r>
              <a:rPr lang="en-US" b="0" i="1" dirty="0">
                <a:solidFill>
                  <a:schemeClr val="bg1"/>
                </a:solidFill>
              </a:rPr>
              <a:t>of </a:t>
            </a:r>
            <a:r>
              <a:rPr lang="en-US" b="0" i="1" dirty="0" smtClean="0">
                <a:solidFill>
                  <a:schemeClr val="bg1"/>
                </a:solidFill>
              </a:rPr>
              <a:t>accomplishment – Worthy, etc.</a:t>
            </a:r>
            <a:endParaRPr lang="en-US" b="0" i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en-US" sz="1000" dirty="0"/>
          </a:p>
          <a:p>
            <a:endParaRPr lang="en-US" sz="3600" dirty="0">
              <a:solidFill>
                <a:srgbClr val="000099"/>
              </a:solidFill>
            </a:endParaRPr>
          </a:p>
          <a:p>
            <a:endParaRPr lang="en-US" sz="3600" dirty="0"/>
          </a:p>
        </p:txBody>
      </p:sp>
      <p:pic>
        <p:nvPicPr>
          <p:cNvPr id="6" name="Picture 3" descr="contract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6210" y="228600"/>
            <a:ext cx="2061028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FFFF00"/>
      </a:hlink>
      <a:folHlink>
        <a:srgbClr val="EAEAEA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3366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FFF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23764</TotalTime>
  <Words>1042</Words>
  <Application>Microsoft Macintosh PowerPoint</Application>
  <PresentationFormat>On-screen Show (4:3)</PresentationFormat>
  <Paragraphs>476</Paragraphs>
  <Slides>56</Slides>
  <Notes>33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Default Design</vt:lpstr>
      <vt:lpstr>PowerPoint Presentation</vt:lpstr>
      <vt:lpstr>The Ultimate Truth Statement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5. Add Magic Phrases to the       beginning &amp; end     </vt:lpstr>
      <vt:lpstr>PowerPoint Presentation</vt:lpstr>
      <vt:lpstr>PowerPoint Presentation</vt:lpstr>
      <vt:lpstr>PowerPoint Presentation</vt:lpstr>
      <vt:lpstr>PowerPoint Presentation</vt:lpstr>
      <vt:lpstr>The Ultimate Truth Statement  Part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Two faces  of Pro EFT™ </vt:lpstr>
      <vt:lpstr>PowerPoint Presentation</vt:lpstr>
      <vt:lpstr>Establishing Rapport</vt:lpstr>
      <vt:lpstr>PowerPoint Presentation</vt:lpstr>
      <vt:lpstr>PowerPoint Presentation</vt:lpstr>
      <vt:lpstr>PowerPoint Presentation</vt:lpstr>
      <vt:lpstr>Enhancing Rapport</vt:lpstr>
      <vt:lpstr>Enhancing Rapport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my office 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Secret of The Secret</dc:title>
  <dc:creator>Judy</dc:creator>
  <cp:lastModifiedBy>LINDSAY KENNY</cp:lastModifiedBy>
  <cp:revision>1315</cp:revision>
  <dcterms:created xsi:type="dcterms:W3CDTF">2007-07-29T13:24:11Z</dcterms:created>
  <dcterms:modified xsi:type="dcterms:W3CDTF">2014-04-23T16:58:03Z</dcterms:modified>
</cp:coreProperties>
</file>